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0907A86-0130-448C-A2D6-CDF4C9FE7942}" type="doc">
      <dgm:prSet loTypeId="urn:microsoft.com/office/officeart/2005/8/layout/cycle4" loCatId="matrix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7A48D621-F7DC-4CFE-88E5-02E4B25AC727}">
      <dgm:prSet phldrT="[Текст]" custT="1"/>
      <dgm:spPr>
        <a:solidFill>
          <a:srgbClr val="C52122"/>
        </a:solidFill>
      </dgm:spPr>
      <dgm:t>
        <a:bodyPr/>
        <a:lstStyle/>
        <a:p>
          <a:r>
            <a:rPr lang="uk-UA" sz="800" b="1" u="sng" noProof="0" dirty="0" smtClean="0">
              <a:latin typeface="Vinnytsia Sans" panose="00000500000000000000" pitchFamily="50" charset="0"/>
            </a:rPr>
            <a:t>Напрям 1</a:t>
          </a:r>
        </a:p>
        <a:p>
          <a:r>
            <a:rPr lang="uk-UA" sz="800" noProof="0" dirty="0" smtClean="0">
              <a:latin typeface="Vinnytsia Sans" panose="00000500000000000000" pitchFamily="50" charset="0"/>
            </a:rPr>
            <a:t>Юридичний супровід роботи ВМР та її виконавчих органів</a:t>
          </a:r>
          <a:endParaRPr lang="uk-UA" sz="800" noProof="0" dirty="0">
            <a:latin typeface="Vinnytsia Sans" panose="00000500000000000000" pitchFamily="50" charset="0"/>
          </a:endParaRPr>
        </a:p>
      </dgm:t>
    </dgm:pt>
    <dgm:pt modelId="{7B9888BC-1F0B-4A66-B330-1E391299C370}" type="parTrans" cxnId="{3470F576-1198-4BC4-812A-9A425848B135}">
      <dgm:prSet/>
      <dgm:spPr/>
      <dgm:t>
        <a:bodyPr/>
        <a:lstStyle/>
        <a:p>
          <a:endParaRPr lang="ru-RU">
            <a:latin typeface="Vinnytsia Sans" panose="00000500000000000000" pitchFamily="50" charset="0"/>
          </a:endParaRPr>
        </a:p>
      </dgm:t>
    </dgm:pt>
    <dgm:pt modelId="{1C23ACB2-2550-4285-AFBF-34E8B62EF75A}" type="sibTrans" cxnId="{3470F576-1198-4BC4-812A-9A425848B135}">
      <dgm:prSet/>
      <dgm:spPr/>
      <dgm:t>
        <a:bodyPr/>
        <a:lstStyle/>
        <a:p>
          <a:endParaRPr lang="ru-RU">
            <a:latin typeface="Vinnytsia Sans" panose="00000500000000000000" pitchFamily="50" charset="0"/>
          </a:endParaRPr>
        </a:p>
      </dgm:t>
    </dgm:pt>
    <dgm:pt modelId="{6A112783-6CC9-4781-A776-CA6A5AF5291D}">
      <dgm:prSet phldrT="[Текст]" custT="1"/>
      <dgm:spPr/>
      <dgm:t>
        <a:bodyPr/>
        <a:lstStyle/>
        <a:p>
          <a:r>
            <a:rPr lang="ru-RU" sz="770" b="1" u="sng" dirty="0" err="1" smtClean="0">
              <a:latin typeface="Vinnytsia Sans" panose="00000500000000000000" pitchFamily="50" charset="0"/>
            </a:rPr>
            <a:t>Напрям</a:t>
          </a:r>
          <a:r>
            <a:rPr lang="ru-RU" sz="770" b="1" u="sng" dirty="0" smtClean="0">
              <a:latin typeface="Vinnytsia Sans" panose="00000500000000000000" pitchFamily="50" charset="0"/>
            </a:rPr>
            <a:t> 2</a:t>
          </a:r>
        </a:p>
        <a:p>
          <a:r>
            <a:rPr lang="uk-UA" sz="770" noProof="0" dirty="0" smtClean="0">
              <a:latin typeface="Vinnytsia Sans" panose="00000500000000000000" pitchFamily="50" charset="0"/>
            </a:rPr>
            <a:t>Розвиток</a:t>
          </a:r>
          <a:r>
            <a:rPr lang="ru-RU" sz="770" dirty="0" smtClean="0">
              <a:latin typeface="Vinnytsia Sans" panose="00000500000000000000" pitchFamily="50" charset="0"/>
            </a:rPr>
            <a:t> </a:t>
          </a:r>
          <a:r>
            <a:rPr lang="uk-UA" sz="770" noProof="0" dirty="0" smtClean="0">
              <a:latin typeface="Vinnytsia Sans" panose="00000500000000000000" pitchFamily="50" charset="0"/>
            </a:rPr>
            <a:t>громадянського</a:t>
          </a:r>
          <a:r>
            <a:rPr lang="ru-RU" sz="770" dirty="0" smtClean="0">
              <a:latin typeface="Vinnytsia Sans" panose="00000500000000000000" pitchFamily="50" charset="0"/>
            </a:rPr>
            <a:t> </a:t>
          </a:r>
          <a:r>
            <a:rPr lang="uk-UA" sz="770" noProof="0" dirty="0" smtClean="0">
              <a:latin typeface="Vinnytsia Sans" panose="00000500000000000000" pitchFamily="50" charset="0"/>
            </a:rPr>
            <a:t>суспільства</a:t>
          </a:r>
          <a:r>
            <a:rPr lang="ru-RU" sz="770" dirty="0" smtClean="0">
              <a:latin typeface="Vinnytsia Sans" panose="00000500000000000000" pitchFamily="50" charset="0"/>
            </a:rPr>
            <a:t> ВМТГ, </a:t>
          </a:r>
          <a:r>
            <a:rPr lang="uk-UA" sz="770" noProof="0" dirty="0" smtClean="0">
              <a:latin typeface="Vinnytsia Sans" panose="00000500000000000000" pitchFamily="50" charset="0"/>
            </a:rPr>
            <a:t>залучення</a:t>
          </a:r>
          <a:r>
            <a:rPr lang="ru-RU" sz="770" dirty="0" smtClean="0">
              <a:latin typeface="Vinnytsia Sans" panose="00000500000000000000" pitchFamily="50" charset="0"/>
            </a:rPr>
            <a:t> </a:t>
          </a:r>
          <a:r>
            <a:rPr lang="uk-UA" sz="770" noProof="0" dirty="0" smtClean="0">
              <a:latin typeface="Vinnytsia Sans" panose="00000500000000000000" pitchFamily="50" charset="0"/>
            </a:rPr>
            <a:t>громадськості</a:t>
          </a:r>
          <a:r>
            <a:rPr lang="ru-RU" sz="770" dirty="0" smtClean="0">
              <a:latin typeface="Vinnytsia Sans" panose="00000500000000000000" pitchFamily="50" charset="0"/>
            </a:rPr>
            <a:t> до </a:t>
          </a:r>
          <a:r>
            <a:rPr lang="uk-UA" sz="770" noProof="0" dirty="0" smtClean="0">
              <a:latin typeface="Vinnytsia Sans" panose="00000500000000000000" pitchFamily="50" charset="0"/>
            </a:rPr>
            <a:t>прийняття</a:t>
          </a:r>
          <a:r>
            <a:rPr lang="ru-RU" sz="770" dirty="0" smtClean="0">
              <a:latin typeface="Vinnytsia Sans" panose="00000500000000000000" pitchFamily="50" charset="0"/>
            </a:rPr>
            <a:t> </a:t>
          </a:r>
          <a:r>
            <a:rPr lang="uk-UA" sz="770" noProof="0" dirty="0" smtClean="0">
              <a:latin typeface="Vinnytsia Sans" panose="00000500000000000000" pitchFamily="50" charset="0"/>
            </a:rPr>
            <a:t>рішень</a:t>
          </a:r>
          <a:r>
            <a:rPr lang="ru-RU" sz="770" dirty="0" smtClean="0">
              <a:latin typeface="Vinnytsia Sans" panose="00000500000000000000" pitchFamily="50" charset="0"/>
            </a:rPr>
            <a:t> ВМР</a:t>
          </a:r>
          <a:endParaRPr lang="ru-RU" sz="770" dirty="0">
            <a:latin typeface="Vinnytsia Sans" panose="00000500000000000000" pitchFamily="50" charset="0"/>
          </a:endParaRPr>
        </a:p>
      </dgm:t>
    </dgm:pt>
    <dgm:pt modelId="{D3FC3AC3-FDD6-4FCC-BB8F-581A80A2BA1F}" type="parTrans" cxnId="{1A715480-ED2D-4F4A-BC0D-51DAB5C9F6AA}">
      <dgm:prSet/>
      <dgm:spPr/>
      <dgm:t>
        <a:bodyPr/>
        <a:lstStyle/>
        <a:p>
          <a:endParaRPr lang="ru-RU">
            <a:latin typeface="Vinnytsia Sans" panose="00000500000000000000" pitchFamily="50" charset="0"/>
          </a:endParaRPr>
        </a:p>
      </dgm:t>
    </dgm:pt>
    <dgm:pt modelId="{30A4892C-2B2B-4A6A-B796-FA6452C45954}" type="sibTrans" cxnId="{1A715480-ED2D-4F4A-BC0D-51DAB5C9F6AA}">
      <dgm:prSet/>
      <dgm:spPr/>
      <dgm:t>
        <a:bodyPr/>
        <a:lstStyle/>
        <a:p>
          <a:endParaRPr lang="ru-RU">
            <a:latin typeface="Vinnytsia Sans" panose="00000500000000000000" pitchFamily="50" charset="0"/>
          </a:endParaRPr>
        </a:p>
      </dgm:t>
    </dgm:pt>
    <dgm:pt modelId="{BBD7E84A-B4B1-48AF-8415-2AD4ECF70AD0}">
      <dgm:prSet phldrT="[Текст]" custT="1"/>
      <dgm:spPr/>
      <dgm:t>
        <a:bodyPr/>
        <a:lstStyle/>
        <a:p>
          <a:r>
            <a:rPr lang="ru-RU" sz="770" b="1" u="sng" dirty="0" err="1" smtClean="0">
              <a:latin typeface="Vinnytsia Sans" panose="00000500000000000000" pitchFamily="50" charset="0"/>
            </a:rPr>
            <a:t>Напрям</a:t>
          </a:r>
          <a:r>
            <a:rPr lang="ru-RU" sz="770" b="1" u="sng" dirty="0" smtClean="0">
              <a:latin typeface="Vinnytsia Sans" panose="00000500000000000000" pitchFamily="50" charset="0"/>
            </a:rPr>
            <a:t> 3</a:t>
          </a:r>
        </a:p>
        <a:p>
          <a:r>
            <a:rPr lang="uk-UA" sz="770" noProof="0" dirty="0" smtClean="0">
              <a:latin typeface="Vinnytsia Sans" panose="00000500000000000000" pitchFamily="50" charset="0"/>
            </a:rPr>
            <a:t>Інші завдання </a:t>
          </a:r>
          <a:r>
            <a:rPr lang="uk-UA" sz="770" noProof="0" dirty="0" err="1" smtClean="0">
              <a:latin typeface="Vinnytsia Sans" panose="00000500000000000000" pitchFamily="50" charset="0"/>
            </a:rPr>
            <a:t>ДППтаЯ</a:t>
          </a:r>
          <a:r>
            <a:rPr lang="uk-UA" sz="770" noProof="0" dirty="0" smtClean="0">
              <a:latin typeface="Vinnytsia Sans" panose="00000500000000000000" pitchFamily="50" charset="0"/>
            </a:rPr>
            <a:t>:</a:t>
          </a:r>
        </a:p>
        <a:p>
          <a:r>
            <a:rPr lang="uk-UA" sz="770" noProof="0" dirty="0" smtClean="0">
              <a:latin typeface="Vinnytsia Sans" panose="00000500000000000000" pitchFamily="50" charset="0"/>
            </a:rPr>
            <a:t>- правова допомога;</a:t>
          </a:r>
        </a:p>
        <a:p>
          <a:r>
            <a:rPr lang="uk-UA" sz="770" noProof="0" dirty="0" smtClean="0">
              <a:latin typeface="Vinnytsia Sans" panose="00000500000000000000" pitchFamily="50" charset="0"/>
            </a:rPr>
            <a:t>- система управління якістю;</a:t>
          </a:r>
        </a:p>
        <a:p>
          <a:r>
            <a:rPr lang="uk-UA" sz="770" noProof="0" dirty="0" smtClean="0">
              <a:latin typeface="Vinnytsia Sans" panose="00000500000000000000" pitchFamily="50" charset="0"/>
            </a:rPr>
            <a:t>- </a:t>
          </a:r>
          <a:r>
            <a:rPr lang="uk-UA" sz="770" noProof="0" dirty="0" err="1" smtClean="0">
              <a:latin typeface="Vinnytsia Sans" panose="00000500000000000000" pitchFamily="50" charset="0"/>
            </a:rPr>
            <a:t>вебпортал</a:t>
          </a:r>
          <a:r>
            <a:rPr lang="uk-UA" sz="770" noProof="0" dirty="0" smtClean="0">
              <a:latin typeface="Vinnytsia Sans" panose="00000500000000000000" pitchFamily="50" charset="0"/>
            </a:rPr>
            <a:t> ВМР.</a:t>
          </a:r>
          <a:endParaRPr lang="uk-UA" sz="770" noProof="0" dirty="0">
            <a:latin typeface="Vinnytsia Sans" panose="00000500000000000000" pitchFamily="50" charset="0"/>
          </a:endParaRPr>
        </a:p>
      </dgm:t>
    </dgm:pt>
    <dgm:pt modelId="{FE0BCA86-78C5-4925-B69A-B21AD3DC58A4}" type="parTrans" cxnId="{2C55C0C3-6378-47FE-92C9-8FFDE323F1F4}">
      <dgm:prSet/>
      <dgm:spPr/>
      <dgm:t>
        <a:bodyPr/>
        <a:lstStyle/>
        <a:p>
          <a:endParaRPr lang="ru-RU">
            <a:latin typeface="Vinnytsia Sans" panose="00000500000000000000" pitchFamily="50" charset="0"/>
          </a:endParaRPr>
        </a:p>
      </dgm:t>
    </dgm:pt>
    <dgm:pt modelId="{D955AB9A-E4C6-4BAB-B356-29C223D3CB76}" type="sibTrans" cxnId="{2C55C0C3-6378-47FE-92C9-8FFDE323F1F4}">
      <dgm:prSet/>
      <dgm:spPr/>
      <dgm:t>
        <a:bodyPr/>
        <a:lstStyle/>
        <a:p>
          <a:endParaRPr lang="ru-RU">
            <a:latin typeface="Vinnytsia Sans" panose="00000500000000000000" pitchFamily="50" charset="0"/>
          </a:endParaRPr>
        </a:p>
      </dgm:t>
    </dgm:pt>
    <dgm:pt modelId="{8FB1E686-3006-461A-9CD1-75C3E5D2C97E}">
      <dgm:prSet phldrT="[Текст]" custT="1"/>
      <dgm:spPr/>
      <dgm:t>
        <a:bodyPr/>
        <a:lstStyle/>
        <a:p>
          <a:r>
            <a:rPr lang="uk-UA" sz="800" b="1" u="sng" noProof="0" dirty="0" smtClean="0">
              <a:latin typeface="Vinnytsia Sans" panose="00000500000000000000" pitchFamily="50" charset="0"/>
            </a:rPr>
            <a:t>Напрям 4</a:t>
          </a:r>
        </a:p>
        <a:p>
          <a:r>
            <a:rPr lang="uk-UA" sz="800" noProof="0" dirty="0" smtClean="0">
              <a:latin typeface="Vinnytsia Sans" panose="00000500000000000000" pitchFamily="50" charset="0"/>
            </a:rPr>
            <a:t>Супровід виконання заходів програм ВМР</a:t>
          </a:r>
          <a:endParaRPr lang="uk-UA" sz="800" noProof="0" dirty="0">
            <a:latin typeface="Vinnytsia Sans" panose="00000500000000000000" pitchFamily="50" charset="0"/>
          </a:endParaRPr>
        </a:p>
      </dgm:t>
    </dgm:pt>
    <dgm:pt modelId="{189965B6-E67E-4B53-A641-71E791367617}" type="parTrans" cxnId="{900A65EB-E532-4819-B3AA-EF3D6A410AA7}">
      <dgm:prSet/>
      <dgm:spPr/>
      <dgm:t>
        <a:bodyPr/>
        <a:lstStyle/>
        <a:p>
          <a:endParaRPr lang="ru-RU">
            <a:latin typeface="Vinnytsia Sans" panose="00000500000000000000" pitchFamily="50" charset="0"/>
          </a:endParaRPr>
        </a:p>
      </dgm:t>
    </dgm:pt>
    <dgm:pt modelId="{9D6238F5-F325-47E6-B033-9180E44732A2}" type="sibTrans" cxnId="{900A65EB-E532-4819-B3AA-EF3D6A410AA7}">
      <dgm:prSet/>
      <dgm:spPr/>
      <dgm:t>
        <a:bodyPr/>
        <a:lstStyle/>
        <a:p>
          <a:endParaRPr lang="ru-RU">
            <a:latin typeface="Vinnytsia Sans" panose="00000500000000000000" pitchFamily="50" charset="0"/>
          </a:endParaRPr>
        </a:p>
      </dgm:t>
    </dgm:pt>
    <dgm:pt modelId="{35F1BEC1-3F25-4BA3-BE84-FAD69B426C26}" type="pres">
      <dgm:prSet presAssocID="{80907A86-0130-448C-A2D6-CDF4C9FE7942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C95528F-A872-4F20-B46A-FAD959D7ECAC}" type="pres">
      <dgm:prSet presAssocID="{80907A86-0130-448C-A2D6-CDF4C9FE7942}" presName="children" presStyleCnt="0"/>
      <dgm:spPr/>
    </dgm:pt>
    <dgm:pt modelId="{ACE8283A-7FD0-4516-813B-8B068D7B5FEA}" type="pres">
      <dgm:prSet presAssocID="{80907A86-0130-448C-A2D6-CDF4C9FE7942}" presName="childPlaceholder" presStyleCnt="0"/>
      <dgm:spPr/>
    </dgm:pt>
    <dgm:pt modelId="{05D7139A-4BD4-4BA4-BC49-1F7A810552D7}" type="pres">
      <dgm:prSet presAssocID="{80907A86-0130-448C-A2D6-CDF4C9FE7942}" presName="circle" presStyleCnt="0"/>
      <dgm:spPr/>
    </dgm:pt>
    <dgm:pt modelId="{3F795A5C-539D-477B-BA66-2BB2A77666D3}" type="pres">
      <dgm:prSet presAssocID="{80907A86-0130-448C-A2D6-CDF4C9FE7942}" presName="quadrant1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7E0C26E-B548-4454-A997-7FD717190EC4}" type="pres">
      <dgm:prSet presAssocID="{80907A86-0130-448C-A2D6-CDF4C9FE7942}" presName="quadrant2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2066ED5-AC54-4316-B49D-174C53EFAD66}" type="pres">
      <dgm:prSet presAssocID="{80907A86-0130-448C-A2D6-CDF4C9FE7942}" presName="quadrant3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ACA7593-B239-4A72-B26D-40C70DD9B531}" type="pres">
      <dgm:prSet presAssocID="{80907A86-0130-448C-A2D6-CDF4C9FE7942}" presName="quadrant4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BD5374F-0E06-4952-9B5D-CBBFC71561B2}" type="pres">
      <dgm:prSet presAssocID="{80907A86-0130-448C-A2D6-CDF4C9FE7942}" presName="quadrantPlaceholder" presStyleCnt="0"/>
      <dgm:spPr/>
    </dgm:pt>
    <dgm:pt modelId="{D7BF0FE1-399D-4D9A-8CDD-B7491F088781}" type="pres">
      <dgm:prSet presAssocID="{80907A86-0130-448C-A2D6-CDF4C9FE7942}" presName="center1" presStyleLbl="fgShp" presStyleIdx="0" presStyleCnt="2"/>
      <dgm:spPr/>
    </dgm:pt>
    <dgm:pt modelId="{252C060E-70F7-461D-A8E1-ECC8D302D7F3}" type="pres">
      <dgm:prSet presAssocID="{80907A86-0130-448C-A2D6-CDF4C9FE7942}" presName="center2" presStyleLbl="fgShp" presStyleIdx="1" presStyleCnt="2"/>
      <dgm:spPr/>
    </dgm:pt>
  </dgm:ptLst>
  <dgm:cxnLst>
    <dgm:cxn modelId="{1058D84A-B747-442A-931C-DCFABF8B5191}" type="presOf" srcId="{BBD7E84A-B4B1-48AF-8415-2AD4ECF70AD0}" destId="{A2066ED5-AC54-4316-B49D-174C53EFAD66}" srcOrd="0" destOrd="0" presId="urn:microsoft.com/office/officeart/2005/8/layout/cycle4"/>
    <dgm:cxn modelId="{2C55C0C3-6378-47FE-92C9-8FFDE323F1F4}" srcId="{80907A86-0130-448C-A2D6-CDF4C9FE7942}" destId="{BBD7E84A-B4B1-48AF-8415-2AD4ECF70AD0}" srcOrd="2" destOrd="0" parTransId="{FE0BCA86-78C5-4925-B69A-B21AD3DC58A4}" sibTransId="{D955AB9A-E4C6-4BAB-B356-29C223D3CB76}"/>
    <dgm:cxn modelId="{3470F576-1198-4BC4-812A-9A425848B135}" srcId="{80907A86-0130-448C-A2D6-CDF4C9FE7942}" destId="{7A48D621-F7DC-4CFE-88E5-02E4B25AC727}" srcOrd="0" destOrd="0" parTransId="{7B9888BC-1F0B-4A66-B330-1E391299C370}" sibTransId="{1C23ACB2-2550-4285-AFBF-34E8B62EF75A}"/>
    <dgm:cxn modelId="{1A715480-ED2D-4F4A-BC0D-51DAB5C9F6AA}" srcId="{80907A86-0130-448C-A2D6-CDF4C9FE7942}" destId="{6A112783-6CC9-4781-A776-CA6A5AF5291D}" srcOrd="1" destOrd="0" parTransId="{D3FC3AC3-FDD6-4FCC-BB8F-581A80A2BA1F}" sibTransId="{30A4892C-2B2B-4A6A-B796-FA6452C45954}"/>
    <dgm:cxn modelId="{E2A26A94-85A5-4867-B81E-AB0DF050C551}" type="presOf" srcId="{80907A86-0130-448C-A2D6-CDF4C9FE7942}" destId="{35F1BEC1-3F25-4BA3-BE84-FAD69B426C26}" srcOrd="0" destOrd="0" presId="urn:microsoft.com/office/officeart/2005/8/layout/cycle4"/>
    <dgm:cxn modelId="{9429D15B-4D9E-4E2C-88D1-05F77E4166F5}" type="presOf" srcId="{8FB1E686-3006-461A-9CD1-75C3E5D2C97E}" destId="{2ACA7593-B239-4A72-B26D-40C70DD9B531}" srcOrd="0" destOrd="0" presId="urn:microsoft.com/office/officeart/2005/8/layout/cycle4"/>
    <dgm:cxn modelId="{900A65EB-E532-4819-B3AA-EF3D6A410AA7}" srcId="{80907A86-0130-448C-A2D6-CDF4C9FE7942}" destId="{8FB1E686-3006-461A-9CD1-75C3E5D2C97E}" srcOrd="3" destOrd="0" parTransId="{189965B6-E67E-4B53-A641-71E791367617}" sibTransId="{9D6238F5-F325-47E6-B033-9180E44732A2}"/>
    <dgm:cxn modelId="{26F5E7EC-98A0-4C0E-867A-9183E74CA49E}" type="presOf" srcId="{6A112783-6CC9-4781-A776-CA6A5AF5291D}" destId="{37E0C26E-B548-4454-A997-7FD717190EC4}" srcOrd="0" destOrd="0" presId="urn:microsoft.com/office/officeart/2005/8/layout/cycle4"/>
    <dgm:cxn modelId="{A715EAC5-1F38-4707-B669-DFC1CDDA3AD6}" type="presOf" srcId="{7A48D621-F7DC-4CFE-88E5-02E4B25AC727}" destId="{3F795A5C-539D-477B-BA66-2BB2A77666D3}" srcOrd="0" destOrd="0" presId="urn:microsoft.com/office/officeart/2005/8/layout/cycle4"/>
    <dgm:cxn modelId="{0101F2F8-3061-4F91-A5A0-3710E8840C1A}" type="presParOf" srcId="{35F1BEC1-3F25-4BA3-BE84-FAD69B426C26}" destId="{FC95528F-A872-4F20-B46A-FAD959D7ECAC}" srcOrd="0" destOrd="0" presId="urn:microsoft.com/office/officeart/2005/8/layout/cycle4"/>
    <dgm:cxn modelId="{9225377C-762E-4D49-ADF1-1DA82164C416}" type="presParOf" srcId="{FC95528F-A872-4F20-B46A-FAD959D7ECAC}" destId="{ACE8283A-7FD0-4516-813B-8B068D7B5FEA}" srcOrd="0" destOrd="0" presId="urn:microsoft.com/office/officeart/2005/8/layout/cycle4"/>
    <dgm:cxn modelId="{032B0B0B-80F4-4317-A895-042AE2BA198C}" type="presParOf" srcId="{35F1BEC1-3F25-4BA3-BE84-FAD69B426C26}" destId="{05D7139A-4BD4-4BA4-BC49-1F7A810552D7}" srcOrd="1" destOrd="0" presId="urn:microsoft.com/office/officeart/2005/8/layout/cycle4"/>
    <dgm:cxn modelId="{4C25B0BD-B736-414A-BBB6-6B75892D50E7}" type="presParOf" srcId="{05D7139A-4BD4-4BA4-BC49-1F7A810552D7}" destId="{3F795A5C-539D-477B-BA66-2BB2A77666D3}" srcOrd="0" destOrd="0" presId="urn:microsoft.com/office/officeart/2005/8/layout/cycle4"/>
    <dgm:cxn modelId="{731672FB-4F7E-46F1-BC01-1EC486D2000B}" type="presParOf" srcId="{05D7139A-4BD4-4BA4-BC49-1F7A810552D7}" destId="{37E0C26E-B548-4454-A997-7FD717190EC4}" srcOrd="1" destOrd="0" presId="urn:microsoft.com/office/officeart/2005/8/layout/cycle4"/>
    <dgm:cxn modelId="{F487DA44-8201-4773-AB0E-F16526ABF5B5}" type="presParOf" srcId="{05D7139A-4BD4-4BA4-BC49-1F7A810552D7}" destId="{A2066ED5-AC54-4316-B49D-174C53EFAD66}" srcOrd="2" destOrd="0" presId="urn:microsoft.com/office/officeart/2005/8/layout/cycle4"/>
    <dgm:cxn modelId="{E798564F-CE7E-40BF-A7B0-CF2EDC6277E2}" type="presParOf" srcId="{05D7139A-4BD4-4BA4-BC49-1F7A810552D7}" destId="{2ACA7593-B239-4A72-B26D-40C70DD9B531}" srcOrd="3" destOrd="0" presId="urn:microsoft.com/office/officeart/2005/8/layout/cycle4"/>
    <dgm:cxn modelId="{540D7E80-278B-4813-A9C1-F379A794B37A}" type="presParOf" srcId="{05D7139A-4BD4-4BA4-BC49-1F7A810552D7}" destId="{9BD5374F-0E06-4952-9B5D-CBBFC71561B2}" srcOrd="4" destOrd="0" presId="urn:microsoft.com/office/officeart/2005/8/layout/cycle4"/>
    <dgm:cxn modelId="{D8EFD349-DF8D-4537-8CFB-0BCFB8D2C1B2}" type="presParOf" srcId="{35F1BEC1-3F25-4BA3-BE84-FAD69B426C26}" destId="{D7BF0FE1-399D-4D9A-8CDD-B7491F088781}" srcOrd="2" destOrd="0" presId="urn:microsoft.com/office/officeart/2005/8/layout/cycle4"/>
    <dgm:cxn modelId="{3B034ECF-BC6F-4DE8-95CA-C6008850BE9A}" type="presParOf" srcId="{35F1BEC1-3F25-4BA3-BE84-FAD69B426C26}" destId="{252C060E-70F7-461D-A8E1-ECC8D302D7F3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795A5C-539D-477B-BA66-2BB2A77666D3}">
      <dsp:nvSpPr>
        <dsp:cNvPr id="0" name=""/>
        <dsp:cNvSpPr/>
      </dsp:nvSpPr>
      <dsp:spPr>
        <a:xfrm>
          <a:off x="933217" y="585455"/>
          <a:ext cx="1952093" cy="1952093"/>
        </a:xfrm>
        <a:prstGeom prst="pieWedge">
          <a:avLst/>
        </a:prstGeom>
        <a:solidFill>
          <a:srgbClr val="C52122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6896" tIns="56896" rIns="56896" bIns="56896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800" b="1" u="sng" kern="1200" noProof="0" dirty="0" smtClean="0">
              <a:latin typeface="Vinnytsia Sans" panose="00000500000000000000" pitchFamily="50" charset="0"/>
            </a:rPr>
            <a:t>Напрям 1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800" kern="1200" noProof="0" dirty="0" smtClean="0">
              <a:latin typeface="Vinnytsia Sans" panose="00000500000000000000" pitchFamily="50" charset="0"/>
            </a:rPr>
            <a:t>Юридичний супровід роботи ВМР та її виконавчих органів</a:t>
          </a:r>
          <a:endParaRPr lang="uk-UA" sz="800" kern="1200" noProof="0" dirty="0">
            <a:latin typeface="Vinnytsia Sans" panose="00000500000000000000" pitchFamily="50" charset="0"/>
          </a:endParaRPr>
        </a:p>
      </dsp:txBody>
      <dsp:txXfrm>
        <a:off x="1504972" y="1157210"/>
        <a:ext cx="1380338" cy="1380338"/>
      </dsp:txXfrm>
    </dsp:sp>
    <dsp:sp modelId="{37E0C26E-B548-4454-A997-7FD717190EC4}">
      <dsp:nvSpPr>
        <dsp:cNvPr id="0" name=""/>
        <dsp:cNvSpPr/>
      </dsp:nvSpPr>
      <dsp:spPr>
        <a:xfrm rot="5400000">
          <a:off x="2975476" y="585455"/>
          <a:ext cx="1952093" cy="1952093"/>
        </a:xfrm>
        <a:prstGeom prst="pieWedg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6896" tIns="56896" rIns="56896" bIns="56896" numCol="1" spcCol="1270" anchor="ctr" anchorCtr="0">
          <a:noAutofit/>
        </a:bodyPr>
        <a:lstStyle/>
        <a:p>
          <a:pPr lvl="0" algn="ctr" defTabSz="34226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770" b="1" u="sng" kern="1200" dirty="0" err="1" smtClean="0">
              <a:latin typeface="Vinnytsia Sans" panose="00000500000000000000" pitchFamily="50" charset="0"/>
            </a:rPr>
            <a:t>Напрям</a:t>
          </a:r>
          <a:r>
            <a:rPr lang="ru-RU" sz="770" b="1" u="sng" kern="1200" dirty="0" smtClean="0">
              <a:latin typeface="Vinnytsia Sans" panose="00000500000000000000" pitchFamily="50" charset="0"/>
            </a:rPr>
            <a:t> 2</a:t>
          </a:r>
        </a:p>
        <a:p>
          <a:pPr lvl="0" algn="ctr" defTabSz="34226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770" kern="1200" noProof="0" dirty="0" smtClean="0">
              <a:latin typeface="Vinnytsia Sans" panose="00000500000000000000" pitchFamily="50" charset="0"/>
            </a:rPr>
            <a:t>Розвиток</a:t>
          </a:r>
          <a:r>
            <a:rPr lang="ru-RU" sz="770" kern="1200" dirty="0" smtClean="0">
              <a:latin typeface="Vinnytsia Sans" panose="00000500000000000000" pitchFamily="50" charset="0"/>
            </a:rPr>
            <a:t> </a:t>
          </a:r>
          <a:r>
            <a:rPr lang="uk-UA" sz="770" kern="1200" noProof="0" dirty="0" smtClean="0">
              <a:latin typeface="Vinnytsia Sans" panose="00000500000000000000" pitchFamily="50" charset="0"/>
            </a:rPr>
            <a:t>громадянського</a:t>
          </a:r>
          <a:r>
            <a:rPr lang="ru-RU" sz="770" kern="1200" dirty="0" smtClean="0">
              <a:latin typeface="Vinnytsia Sans" panose="00000500000000000000" pitchFamily="50" charset="0"/>
            </a:rPr>
            <a:t> </a:t>
          </a:r>
          <a:r>
            <a:rPr lang="uk-UA" sz="770" kern="1200" noProof="0" dirty="0" smtClean="0">
              <a:latin typeface="Vinnytsia Sans" panose="00000500000000000000" pitchFamily="50" charset="0"/>
            </a:rPr>
            <a:t>суспільства</a:t>
          </a:r>
          <a:r>
            <a:rPr lang="ru-RU" sz="770" kern="1200" dirty="0" smtClean="0">
              <a:latin typeface="Vinnytsia Sans" panose="00000500000000000000" pitchFamily="50" charset="0"/>
            </a:rPr>
            <a:t> ВМТГ, </a:t>
          </a:r>
          <a:r>
            <a:rPr lang="uk-UA" sz="770" kern="1200" noProof="0" dirty="0" smtClean="0">
              <a:latin typeface="Vinnytsia Sans" panose="00000500000000000000" pitchFamily="50" charset="0"/>
            </a:rPr>
            <a:t>залучення</a:t>
          </a:r>
          <a:r>
            <a:rPr lang="ru-RU" sz="770" kern="1200" dirty="0" smtClean="0">
              <a:latin typeface="Vinnytsia Sans" panose="00000500000000000000" pitchFamily="50" charset="0"/>
            </a:rPr>
            <a:t> </a:t>
          </a:r>
          <a:r>
            <a:rPr lang="uk-UA" sz="770" kern="1200" noProof="0" dirty="0" smtClean="0">
              <a:latin typeface="Vinnytsia Sans" panose="00000500000000000000" pitchFamily="50" charset="0"/>
            </a:rPr>
            <a:t>громадськості</a:t>
          </a:r>
          <a:r>
            <a:rPr lang="ru-RU" sz="770" kern="1200" dirty="0" smtClean="0">
              <a:latin typeface="Vinnytsia Sans" panose="00000500000000000000" pitchFamily="50" charset="0"/>
            </a:rPr>
            <a:t> до </a:t>
          </a:r>
          <a:r>
            <a:rPr lang="uk-UA" sz="770" kern="1200" noProof="0" dirty="0" smtClean="0">
              <a:latin typeface="Vinnytsia Sans" panose="00000500000000000000" pitchFamily="50" charset="0"/>
            </a:rPr>
            <a:t>прийняття</a:t>
          </a:r>
          <a:r>
            <a:rPr lang="ru-RU" sz="770" kern="1200" dirty="0" smtClean="0">
              <a:latin typeface="Vinnytsia Sans" panose="00000500000000000000" pitchFamily="50" charset="0"/>
            </a:rPr>
            <a:t> </a:t>
          </a:r>
          <a:r>
            <a:rPr lang="uk-UA" sz="770" kern="1200" noProof="0" dirty="0" smtClean="0">
              <a:latin typeface="Vinnytsia Sans" panose="00000500000000000000" pitchFamily="50" charset="0"/>
            </a:rPr>
            <a:t>рішень</a:t>
          </a:r>
          <a:r>
            <a:rPr lang="ru-RU" sz="770" kern="1200" dirty="0" smtClean="0">
              <a:latin typeface="Vinnytsia Sans" panose="00000500000000000000" pitchFamily="50" charset="0"/>
            </a:rPr>
            <a:t> ВМР</a:t>
          </a:r>
          <a:endParaRPr lang="ru-RU" sz="770" kern="1200" dirty="0">
            <a:latin typeface="Vinnytsia Sans" panose="00000500000000000000" pitchFamily="50" charset="0"/>
          </a:endParaRPr>
        </a:p>
      </dsp:txBody>
      <dsp:txXfrm rot="-5400000">
        <a:off x="2975476" y="1157210"/>
        <a:ext cx="1380338" cy="1380338"/>
      </dsp:txXfrm>
    </dsp:sp>
    <dsp:sp modelId="{A2066ED5-AC54-4316-B49D-174C53EFAD66}">
      <dsp:nvSpPr>
        <dsp:cNvPr id="0" name=""/>
        <dsp:cNvSpPr/>
      </dsp:nvSpPr>
      <dsp:spPr>
        <a:xfrm rot="10800000">
          <a:off x="2975476" y="2627714"/>
          <a:ext cx="1952093" cy="1952093"/>
        </a:xfrm>
        <a:prstGeom prst="pieWedg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6896" tIns="56896" rIns="56896" bIns="56896" numCol="1" spcCol="1270" anchor="ctr" anchorCtr="0">
          <a:noAutofit/>
        </a:bodyPr>
        <a:lstStyle/>
        <a:p>
          <a:pPr lvl="0" algn="ctr" defTabSz="34226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770" b="1" u="sng" kern="1200" dirty="0" err="1" smtClean="0">
              <a:latin typeface="Vinnytsia Sans" panose="00000500000000000000" pitchFamily="50" charset="0"/>
            </a:rPr>
            <a:t>Напрям</a:t>
          </a:r>
          <a:r>
            <a:rPr lang="ru-RU" sz="770" b="1" u="sng" kern="1200" dirty="0" smtClean="0">
              <a:latin typeface="Vinnytsia Sans" panose="00000500000000000000" pitchFamily="50" charset="0"/>
            </a:rPr>
            <a:t> 3</a:t>
          </a:r>
        </a:p>
        <a:p>
          <a:pPr lvl="0" algn="ctr" defTabSz="34226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770" kern="1200" noProof="0" dirty="0" smtClean="0">
              <a:latin typeface="Vinnytsia Sans" panose="00000500000000000000" pitchFamily="50" charset="0"/>
            </a:rPr>
            <a:t>Інші завдання </a:t>
          </a:r>
          <a:r>
            <a:rPr lang="uk-UA" sz="770" kern="1200" noProof="0" dirty="0" err="1" smtClean="0">
              <a:latin typeface="Vinnytsia Sans" panose="00000500000000000000" pitchFamily="50" charset="0"/>
            </a:rPr>
            <a:t>ДППтаЯ</a:t>
          </a:r>
          <a:r>
            <a:rPr lang="uk-UA" sz="770" kern="1200" noProof="0" dirty="0" smtClean="0">
              <a:latin typeface="Vinnytsia Sans" panose="00000500000000000000" pitchFamily="50" charset="0"/>
            </a:rPr>
            <a:t>:</a:t>
          </a:r>
        </a:p>
        <a:p>
          <a:pPr lvl="0" algn="ctr" defTabSz="34226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770" kern="1200" noProof="0" dirty="0" smtClean="0">
              <a:latin typeface="Vinnytsia Sans" panose="00000500000000000000" pitchFamily="50" charset="0"/>
            </a:rPr>
            <a:t>- правова допомога;</a:t>
          </a:r>
        </a:p>
        <a:p>
          <a:pPr lvl="0" algn="ctr" defTabSz="34226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770" kern="1200" noProof="0" dirty="0" smtClean="0">
              <a:latin typeface="Vinnytsia Sans" panose="00000500000000000000" pitchFamily="50" charset="0"/>
            </a:rPr>
            <a:t>- система управління якістю;</a:t>
          </a:r>
        </a:p>
        <a:p>
          <a:pPr lvl="0" algn="ctr" defTabSz="34226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770" kern="1200" noProof="0" dirty="0" smtClean="0">
              <a:latin typeface="Vinnytsia Sans" panose="00000500000000000000" pitchFamily="50" charset="0"/>
            </a:rPr>
            <a:t>- </a:t>
          </a:r>
          <a:r>
            <a:rPr lang="uk-UA" sz="770" kern="1200" noProof="0" dirty="0" err="1" smtClean="0">
              <a:latin typeface="Vinnytsia Sans" panose="00000500000000000000" pitchFamily="50" charset="0"/>
            </a:rPr>
            <a:t>вебпортал</a:t>
          </a:r>
          <a:r>
            <a:rPr lang="uk-UA" sz="770" kern="1200" noProof="0" dirty="0" smtClean="0">
              <a:latin typeface="Vinnytsia Sans" panose="00000500000000000000" pitchFamily="50" charset="0"/>
            </a:rPr>
            <a:t> ВМР.</a:t>
          </a:r>
          <a:endParaRPr lang="uk-UA" sz="770" kern="1200" noProof="0" dirty="0">
            <a:latin typeface="Vinnytsia Sans" panose="00000500000000000000" pitchFamily="50" charset="0"/>
          </a:endParaRPr>
        </a:p>
      </dsp:txBody>
      <dsp:txXfrm rot="10800000">
        <a:off x="2975476" y="2627714"/>
        <a:ext cx="1380338" cy="1380338"/>
      </dsp:txXfrm>
    </dsp:sp>
    <dsp:sp modelId="{2ACA7593-B239-4A72-B26D-40C70DD9B531}">
      <dsp:nvSpPr>
        <dsp:cNvPr id="0" name=""/>
        <dsp:cNvSpPr/>
      </dsp:nvSpPr>
      <dsp:spPr>
        <a:xfrm rot="16200000">
          <a:off x="933217" y="2627714"/>
          <a:ext cx="1952093" cy="1952093"/>
        </a:xfrm>
        <a:prstGeom prst="pieWedg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6896" tIns="56896" rIns="56896" bIns="56896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800" b="1" u="sng" kern="1200" noProof="0" dirty="0" smtClean="0">
              <a:latin typeface="Vinnytsia Sans" panose="00000500000000000000" pitchFamily="50" charset="0"/>
            </a:rPr>
            <a:t>Напрям 4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800" kern="1200" noProof="0" dirty="0" smtClean="0">
              <a:latin typeface="Vinnytsia Sans" panose="00000500000000000000" pitchFamily="50" charset="0"/>
            </a:rPr>
            <a:t>Супровід виконання заходів програм ВМР</a:t>
          </a:r>
          <a:endParaRPr lang="uk-UA" sz="800" kern="1200" noProof="0" dirty="0">
            <a:latin typeface="Vinnytsia Sans" panose="00000500000000000000" pitchFamily="50" charset="0"/>
          </a:endParaRPr>
        </a:p>
      </dsp:txBody>
      <dsp:txXfrm rot="5400000">
        <a:off x="1504972" y="2627714"/>
        <a:ext cx="1380338" cy="1380338"/>
      </dsp:txXfrm>
    </dsp:sp>
    <dsp:sp modelId="{D7BF0FE1-399D-4D9A-8CDD-B7491F088781}">
      <dsp:nvSpPr>
        <dsp:cNvPr id="0" name=""/>
        <dsp:cNvSpPr/>
      </dsp:nvSpPr>
      <dsp:spPr>
        <a:xfrm>
          <a:off x="2593398" y="2176885"/>
          <a:ext cx="673990" cy="586078"/>
        </a:xfrm>
        <a:prstGeom prst="circular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2C060E-70F7-461D-A8E1-ECC8D302D7F3}">
      <dsp:nvSpPr>
        <dsp:cNvPr id="0" name=""/>
        <dsp:cNvSpPr/>
      </dsp:nvSpPr>
      <dsp:spPr>
        <a:xfrm rot="10800000">
          <a:off x="2593398" y="2402300"/>
          <a:ext cx="673990" cy="586078"/>
        </a:xfrm>
        <a:prstGeom prst="circular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74594E-5112-4F11-9AB0-B2295D9621F6}" type="datetimeFigureOut">
              <a:rPr lang="uk-UA" smtClean="0"/>
              <a:t>09.02.2024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40A2F6-7946-4DF7-B9BC-7DFFE5F7FFD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125385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28017B-831B-406C-B05C-123AB4DC0A18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300270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 smtClean="0"/>
              <a:t>Клацніть, щоб редагувати стиль зразка підзаголовка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7D1AC-8DE4-4CF7-A729-1005F0469CD9}" type="datetimeFigureOut">
              <a:rPr lang="uk-UA" smtClean="0"/>
              <a:t>09.02.2024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C5858-43E1-4AB2-A846-4056D114AC5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73647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7D1AC-8DE4-4CF7-A729-1005F0469CD9}" type="datetimeFigureOut">
              <a:rPr lang="uk-UA" smtClean="0"/>
              <a:t>09.02.2024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C5858-43E1-4AB2-A846-4056D114AC5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37103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7D1AC-8DE4-4CF7-A729-1005F0469CD9}" type="datetimeFigureOut">
              <a:rPr lang="uk-UA" smtClean="0"/>
              <a:t>09.02.2024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C5858-43E1-4AB2-A846-4056D114AC5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561188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4" y="0"/>
            <a:ext cx="1218117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2277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7D1AC-8DE4-4CF7-A729-1005F0469CD9}" type="datetimeFigureOut">
              <a:rPr lang="uk-UA" smtClean="0"/>
              <a:t>09.02.2024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C5858-43E1-4AB2-A846-4056D114AC5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57418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7D1AC-8DE4-4CF7-A729-1005F0469CD9}" type="datetimeFigureOut">
              <a:rPr lang="uk-UA" smtClean="0"/>
              <a:t>09.02.2024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C5858-43E1-4AB2-A846-4056D114AC5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57629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7D1AC-8DE4-4CF7-A729-1005F0469CD9}" type="datetimeFigureOut">
              <a:rPr lang="uk-UA" smtClean="0"/>
              <a:t>09.02.2024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C5858-43E1-4AB2-A846-4056D114AC5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06162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7D1AC-8DE4-4CF7-A729-1005F0469CD9}" type="datetimeFigureOut">
              <a:rPr lang="uk-UA" smtClean="0"/>
              <a:t>09.02.2024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C5858-43E1-4AB2-A846-4056D114AC5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24831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7D1AC-8DE4-4CF7-A729-1005F0469CD9}" type="datetimeFigureOut">
              <a:rPr lang="uk-UA" smtClean="0"/>
              <a:t>09.02.2024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C5858-43E1-4AB2-A846-4056D114AC5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13203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7D1AC-8DE4-4CF7-A729-1005F0469CD9}" type="datetimeFigureOut">
              <a:rPr lang="uk-UA" smtClean="0"/>
              <a:t>09.02.2024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C5858-43E1-4AB2-A846-4056D114AC5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0279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7D1AC-8DE4-4CF7-A729-1005F0469CD9}" type="datetimeFigureOut">
              <a:rPr lang="uk-UA" smtClean="0"/>
              <a:t>09.02.2024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C5858-43E1-4AB2-A846-4056D114AC5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73687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7D1AC-8DE4-4CF7-A729-1005F0469CD9}" type="datetimeFigureOut">
              <a:rPr lang="uk-UA" smtClean="0"/>
              <a:t>09.02.2024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C5858-43E1-4AB2-A846-4056D114AC5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82156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17D1AC-8DE4-4CF7-A729-1005F0469CD9}" type="datetimeFigureOut">
              <a:rPr lang="uk-UA" smtClean="0"/>
              <a:t>09.02.2024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5C5858-43E1-4AB2-A846-4056D114AC5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60702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>
            <p:extLst/>
          </p:nvPr>
        </p:nvGraphicFramePr>
        <p:xfrm>
          <a:off x="4151475" y="1538713"/>
          <a:ext cx="5860788" cy="5165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597573" y="0"/>
            <a:ext cx="105944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>
                <a:latin typeface="Vinnytsia Sans" panose="00000500000000000000" pitchFamily="50" charset="0"/>
              </a:rPr>
              <a:t>ОСНОВНІ ПІДСУМКИ РОБОТИ ЗА 2023 РІК</a:t>
            </a:r>
            <a:endParaRPr lang="uk-UA" sz="3200" b="1" dirty="0">
              <a:latin typeface="Vinnytsia Sans" panose="00000500000000000000" pitchFamily="50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29493" y="526694"/>
            <a:ext cx="3833161" cy="2883931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uk-UA" sz="1067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innytsia Sans" panose="00000500000000000000" pitchFamily="50" charset="0"/>
              </a:rPr>
              <a:t>Виконано</a:t>
            </a:r>
            <a:r>
              <a:rPr lang="uk-UA" sz="1067" dirty="0">
                <a:solidFill>
                  <a:schemeClr val="tx1"/>
                </a:solidFill>
                <a:latin typeface="Vinnytsia Sans" panose="00000500000000000000" pitchFamily="50" charset="0"/>
              </a:rPr>
              <a:t>:</a:t>
            </a:r>
          </a:p>
          <a:p>
            <a:r>
              <a:rPr lang="uk-UA" sz="1067" dirty="0">
                <a:solidFill>
                  <a:schemeClr val="tx1"/>
                </a:solidFill>
                <a:latin typeface="Vinnytsia Sans" panose="00000500000000000000" pitchFamily="50" charset="0"/>
              </a:rPr>
              <a:t>1.Опрацьовано </a:t>
            </a:r>
            <a:r>
              <a:rPr lang="uk-UA" sz="1067" dirty="0">
                <a:solidFill>
                  <a:schemeClr val="tx1"/>
                </a:solidFill>
                <a:latin typeface="Vinnytsia Sans" panose="00000500000000000000" pitchFamily="50" charset="0"/>
              </a:rPr>
              <a:t>близько 24 615 листів</a:t>
            </a:r>
            <a:r>
              <a:rPr lang="uk-UA" sz="1067" dirty="0">
                <a:solidFill>
                  <a:schemeClr val="tx1"/>
                </a:solidFill>
                <a:latin typeface="Vinnytsia Sans" panose="00000500000000000000" pitchFamily="50" charset="0"/>
              </a:rPr>
              <a:t>, звернень та завдань </a:t>
            </a:r>
            <a:r>
              <a:rPr lang="uk-UA" sz="1067" dirty="0">
                <a:solidFill>
                  <a:schemeClr val="tx1"/>
                </a:solidFill>
                <a:latin typeface="Vinnytsia Sans" panose="00000500000000000000" pitchFamily="50" charset="0"/>
              </a:rPr>
              <a:t>керівництва, з яких 858 запитів на доступ до публічної інформації.</a:t>
            </a:r>
            <a:endParaRPr lang="uk-UA" sz="1067" dirty="0">
              <a:solidFill>
                <a:schemeClr val="tx1"/>
              </a:solidFill>
              <a:latin typeface="Vinnytsia Sans" panose="00000500000000000000" pitchFamily="50" charset="0"/>
            </a:endParaRPr>
          </a:p>
          <a:p>
            <a:r>
              <a:rPr lang="uk-UA" sz="1067" dirty="0">
                <a:solidFill>
                  <a:schemeClr val="tx1"/>
                </a:solidFill>
                <a:latin typeface="Vinnytsia Sans" panose="00000500000000000000" pitchFamily="50" charset="0"/>
              </a:rPr>
              <a:t>2.Взято участь у </a:t>
            </a:r>
            <a:r>
              <a:rPr lang="uk-UA" sz="1067" dirty="0">
                <a:solidFill>
                  <a:schemeClr val="tx1"/>
                </a:solidFill>
                <a:latin typeface="Vinnytsia Sans" panose="00000500000000000000" pitchFamily="50" charset="0"/>
              </a:rPr>
              <a:t>2258 судових справах. </a:t>
            </a:r>
            <a:r>
              <a:rPr lang="uk-UA" sz="1067" dirty="0">
                <a:solidFill>
                  <a:schemeClr val="tx1"/>
                </a:solidFill>
                <a:latin typeface="Vinnytsia Sans" panose="00000500000000000000" pitchFamily="50" charset="0"/>
              </a:rPr>
              <a:t>На користь Вінницької міської ради та її виконавчих органів </a:t>
            </a:r>
            <a:r>
              <a:rPr lang="uk-UA" sz="1067" dirty="0">
                <a:solidFill>
                  <a:schemeClr val="tx1"/>
                </a:solidFill>
                <a:latin typeface="Vinnytsia Sans" panose="00000500000000000000" pitchFamily="50" charset="0"/>
              </a:rPr>
              <a:t>прийнято 352 рішення.</a:t>
            </a:r>
            <a:endParaRPr lang="uk-UA" sz="1067" dirty="0">
              <a:solidFill>
                <a:schemeClr val="tx1"/>
              </a:solidFill>
              <a:latin typeface="Vinnytsia Sans" panose="00000500000000000000" pitchFamily="50" charset="0"/>
            </a:endParaRPr>
          </a:p>
          <a:p>
            <a:r>
              <a:rPr lang="uk-UA" sz="1067" dirty="0">
                <a:solidFill>
                  <a:schemeClr val="tx1"/>
                </a:solidFill>
                <a:latin typeface="Vinnytsia Sans" panose="00000500000000000000" pitchFamily="50" charset="0"/>
              </a:rPr>
              <a:t>3.Проведено </a:t>
            </a:r>
            <a:r>
              <a:rPr lang="uk-UA" sz="1067" dirty="0">
                <a:solidFill>
                  <a:schemeClr val="tx1"/>
                </a:solidFill>
                <a:latin typeface="Vinnytsia Sans" panose="00000500000000000000" pitchFamily="50" charset="0"/>
              </a:rPr>
              <a:t>53</a:t>
            </a:r>
            <a:r>
              <a:rPr lang="uk-UA" sz="1067" dirty="0">
                <a:solidFill>
                  <a:schemeClr val="tx1"/>
                </a:solidFill>
                <a:latin typeface="Vinnytsia Sans" panose="00000500000000000000" pitchFamily="50" charset="0"/>
              </a:rPr>
              <a:t> засідання </a:t>
            </a:r>
            <a:r>
              <a:rPr lang="uk-UA" sz="1067" dirty="0" err="1">
                <a:solidFill>
                  <a:schemeClr val="tx1"/>
                </a:solidFill>
                <a:latin typeface="Vinnytsia Sans" panose="00000500000000000000" pitchFamily="50" charset="0"/>
              </a:rPr>
              <a:t>адмінкомісії</a:t>
            </a:r>
            <a:r>
              <a:rPr lang="uk-UA" sz="1067" dirty="0">
                <a:solidFill>
                  <a:schemeClr val="tx1"/>
                </a:solidFill>
                <a:latin typeface="Vinnytsia Sans" panose="00000500000000000000" pitchFamily="50" charset="0"/>
              </a:rPr>
              <a:t>, винесено 1359 </a:t>
            </a:r>
            <a:r>
              <a:rPr lang="uk-UA" sz="1067" dirty="0">
                <a:solidFill>
                  <a:schemeClr val="tx1"/>
                </a:solidFill>
                <a:latin typeface="Vinnytsia Sans" panose="00000500000000000000" pitchFamily="50" charset="0"/>
              </a:rPr>
              <a:t>постанов на суму: 998 </a:t>
            </a:r>
            <a:r>
              <a:rPr lang="uk-UA" sz="1067" dirty="0">
                <a:solidFill>
                  <a:schemeClr val="tx1"/>
                </a:solidFill>
                <a:latin typeface="Vinnytsia Sans" panose="00000500000000000000" pitchFamily="50" charset="0"/>
              </a:rPr>
              <a:t>587,00 грн. (добровільно сплачено – </a:t>
            </a:r>
            <a:r>
              <a:rPr lang="uk-UA" sz="1067" dirty="0">
                <a:solidFill>
                  <a:schemeClr val="tx1"/>
                </a:solidFill>
                <a:latin typeface="Vinnytsia Sans" panose="00000500000000000000" pitchFamily="50" charset="0"/>
              </a:rPr>
              <a:t>519 599,15 </a:t>
            </a:r>
            <a:r>
              <a:rPr lang="uk-UA" sz="1067" dirty="0">
                <a:solidFill>
                  <a:schemeClr val="tx1"/>
                </a:solidFill>
                <a:latin typeface="Vinnytsia Sans" panose="00000500000000000000" pitchFamily="50" charset="0"/>
              </a:rPr>
              <a:t>грн). </a:t>
            </a:r>
          </a:p>
          <a:p>
            <a:r>
              <a:rPr lang="uk-UA" sz="1067" dirty="0">
                <a:solidFill>
                  <a:schemeClr val="tx1"/>
                </a:solidFill>
                <a:latin typeface="Vinnytsia Sans" panose="00000500000000000000" pitchFamily="50" charset="0"/>
              </a:rPr>
              <a:t>4.Проведено </a:t>
            </a:r>
            <a:r>
              <a:rPr lang="uk-UA" sz="1067" dirty="0">
                <a:solidFill>
                  <a:schemeClr val="tx1"/>
                </a:solidFill>
                <a:latin typeface="Vinnytsia Sans" panose="00000500000000000000" pitchFamily="50" charset="0"/>
              </a:rPr>
              <a:t>5</a:t>
            </a:r>
            <a:r>
              <a:rPr lang="uk-UA" sz="1067" dirty="0">
                <a:solidFill>
                  <a:schemeClr val="tx1"/>
                </a:solidFill>
                <a:latin typeface="Vinnytsia Sans" panose="00000500000000000000" pitchFamily="50" charset="0"/>
              </a:rPr>
              <a:t> засідань спостережної комісії, розглянуто </a:t>
            </a:r>
            <a:r>
              <a:rPr lang="uk-UA" sz="1067" dirty="0">
                <a:solidFill>
                  <a:schemeClr val="tx1"/>
                </a:solidFill>
                <a:latin typeface="Vinnytsia Sans" panose="00000500000000000000" pitchFamily="50" charset="0"/>
              </a:rPr>
              <a:t>25</a:t>
            </a:r>
            <a:r>
              <a:rPr lang="uk-UA" sz="1067" dirty="0">
                <a:solidFill>
                  <a:schemeClr val="tx1"/>
                </a:solidFill>
                <a:latin typeface="Vinnytsia Sans" panose="00000500000000000000" pitchFamily="50" charset="0"/>
              </a:rPr>
              <a:t> клопотань.</a:t>
            </a:r>
          </a:p>
          <a:p>
            <a:r>
              <a:rPr lang="uk-UA" sz="1067" dirty="0">
                <a:solidFill>
                  <a:schemeClr val="tx1"/>
                </a:solidFill>
                <a:latin typeface="Vinnytsia Sans" panose="00000500000000000000" pitchFamily="50" charset="0"/>
              </a:rPr>
              <a:t>5.Проведена правова експертиза</a:t>
            </a:r>
          </a:p>
          <a:p>
            <a:r>
              <a:rPr lang="uk-UA" sz="1067" dirty="0">
                <a:solidFill>
                  <a:schemeClr val="tx1"/>
                </a:solidFill>
                <a:latin typeface="Vinnytsia Sans" panose="00000500000000000000" pitchFamily="50" charset="0"/>
              </a:rPr>
              <a:t>3405 </a:t>
            </a:r>
            <a:r>
              <a:rPr lang="uk-UA" sz="1067" dirty="0">
                <a:solidFill>
                  <a:schemeClr val="tx1"/>
                </a:solidFill>
                <a:latin typeface="Vinnytsia Sans" panose="00000500000000000000" pitchFamily="50" charset="0"/>
              </a:rPr>
              <a:t>рішень ВМР, </a:t>
            </a:r>
            <a:r>
              <a:rPr lang="uk-UA" sz="1067" dirty="0">
                <a:solidFill>
                  <a:schemeClr val="tx1"/>
                </a:solidFill>
                <a:latin typeface="Vinnytsia Sans" panose="00000500000000000000" pitchFamily="50" charset="0"/>
              </a:rPr>
              <a:t>667 </a:t>
            </a:r>
            <a:r>
              <a:rPr lang="uk-UA" sz="1067" dirty="0">
                <a:solidFill>
                  <a:schemeClr val="tx1"/>
                </a:solidFill>
                <a:latin typeface="Vinnytsia Sans" panose="00000500000000000000" pitchFamily="50" charset="0"/>
              </a:rPr>
              <a:t>виконавчого комітету</a:t>
            </a:r>
            <a:r>
              <a:rPr lang="uk-UA" sz="1067" dirty="0">
                <a:solidFill>
                  <a:schemeClr val="tx1"/>
                </a:solidFill>
                <a:latin typeface="Vinnytsia Sans" panose="00000500000000000000" pitchFamily="50" charset="0"/>
              </a:rPr>
              <a:t>, 3443 </a:t>
            </a:r>
            <a:r>
              <a:rPr lang="uk-UA" sz="1067" dirty="0">
                <a:solidFill>
                  <a:schemeClr val="tx1"/>
                </a:solidFill>
                <a:latin typeface="Vinnytsia Sans" panose="00000500000000000000" pitchFamily="50" charset="0"/>
              </a:rPr>
              <a:t>розпоряджень </a:t>
            </a:r>
            <a:r>
              <a:rPr lang="uk-UA" sz="1067" dirty="0">
                <a:solidFill>
                  <a:schemeClr val="tx1"/>
                </a:solidFill>
                <a:latin typeface="Vinnytsia Sans" panose="00000500000000000000" pitchFamily="50" charset="0"/>
              </a:rPr>
              <a:t>МГ.</a:t>
            </a:r>
            <a:endParaRPr lang="uk-UA" sz="1067" dirty="0">
              <a:solidFill>
                <a:schemeClr val="tx1"/>
              </a:solidFill>
              <a:latin typeface="Vinnytsia Sans" panose="00000500000000000000" pitchFamily="50" charset="0"/>
            </a:endParaRPr>
          </a:p>
          <a:p>
            <a:r>
              <a:rPr lang="uk-UA" sz="1067" dirty="0">
                <a:solidFill>
                  <a:schemeClr val="tx1"/>
                </a:solidFill>
                <a:latin typeface="Vinnytsia Sans" panose="00000500000000000000" pitchFamily="50" charset="0"/>
              </a:rPr>
              <a:t>6. Підготовлено </a:t>
            </a:r>
            <a:r>
              <a:rPr lang="uk-UA" sz="1067" dirty="0">
                <a:solidFill>
                  <a:schemeClr val="tx1"/>
                </a:solidFill>
                <a:latin typeface="Vinnytsia Sans" panose="00000500000000000000" pitchFamily="50" charset="0"/>
              </a:rPr>
              <a:t>проектів </a:t>
            </a:r>
            <a:r>
              <a:rPr lang="uk-UA" sz="1067" dirty="0">
                <a:solidFill>
                  <a:schemeClr val="tx1"/>
                </a:solidFill>
                <a:latin typeface="Vinnytsia Sans" panose="00000500000000000000" pitchFamily="50" charset="0"/>
              </a:rPr>
              <a:t>рішень та розпоряджень </a:t>
            </a:r>
            <a:r>
              <a:rPr lang="uk-UA" sz="1067" dirty="0">
                <a:solidFill>
                  <a:schemeClr val="tx1"/>
                </a:solidFill>
                <a:latin typeface="Vinnytsia Sans" panose="00000500000000000000" pitchFamily="50" charset="0"/>
              </a:rPr>
              <a:t>– 149</a:t>
            </a:r>
            <a:r>
              <a:rPr lang="uk-UA" sz="933" dirty="0">
                <a:solidFill>
                  <a:schemeClr val="tx1"/>
                </a:solidFill>
                <a:latin typeface="Vinnytsia Sans" panose="00000500000000000000" pitchFamily="50" charset="0"/>
              </a:rPr>
              <a:t>.</a:t>
            </a:r>
            <a:endParaRPr lang="uk-UA" sz="933" dirty="0">
              <a:solidFill>
                <a:schemeClr val="tx1"/>
              </a:solidFill>
              <a:latin typeface="Vinnytsia Sans" panose="00000500000000000000" pitchFamily="50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846516" y="536859"/>
            <a:ext cx="3316937" cy="3212354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uk-UA" sz="1067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innytsia Sans" panose="00000500000000000000" pitchFamily="50" charset="0"/>
              </a:rPr>
              <a:t>Виконано</a:t>
            </a:r>
            <a:r>
              <a:rPr lang="uk-UA" sz="1067" dirty="0">
                <a:solidFill>
                  <a:schemeClr val="tx1"/>
                </a:solidFill>
                <a:latin typeface="Vinnytsia Sans" panose="00000500000000000000" pitchFamily="50" charset="0"/>
              </a:rPr>
              <a:t>:</a:t>
            </a:r>
          </a:p>
          <a:p>
            <a:r>
              <a:rPr lang="uk-UA" sz="1067" dirty="0">
                <a:solidFill>
                  <a:schemeClr val="tx1"/>
                </a:solidFill>
                <a:latin typeface="Vinnytsia Sans" panose="00000500000000000000" pitchFamily="50" charset="0"/>
              </a:rPr>
              <a:t>1. 14 </a:t>
            </a:r>
            <a:r>
              <a:rPr lang="uk-UA" sz="1067" dirty="0">
                <a:solidFill>
                  <a:schemeClr val="tx1"/>
                </a:solidFill>
                <a:latin typeface="Vinnytsia Sans" panose="00000500000000000000" pitchFamily="50" charset="0"/>
              </a:rPr>
              <a:t>громадських </a:t>
            </a:r>
            <a:r>
              <a:rPr lang="uk-UA" sz="1067" dirty="0">
                <a:solidFill>
                  <a:schemeClr val="tx1"/>
                </a:solidFill>
                <a:latin typeface="Vinnytsia Sans" panose="00000500000000000000" pitchFamily="50" charset="0"/>
              </a:rPr>
              <a:t>слухань.</a:t>
            </a:r>
          </a:p>
          <a:p>
            <a:r>
              <a:rPr lang="uk-UA" sz="1067" dirty="0">
                <a:solidFill>
                  <a:schemeClr val="tx1"/>
                </a:solidFill>
                <a:latin typeface="Vinnytsia Sans" panose="00000500000000000000" pitchFamily="50" charset="0"/>
              </a:rPr>
              <a:t>2. 32 громадських обговорення.</a:t>
            </a:r>
          </a:p>
          <a:p>
            <a:r>
              <a:rPr lang="ru-RU" sz="1067" dirty="0">
                <a:solidFill>
                  <a:schemeClr val="tx1"/>
                </a:solidFill>
                <a:latin typeface="Vinnytsia Sans" panose="00000500000000000000" pitchFamily="50" charset="0"/>
              </a:rPr>
              <a:t>3. </a:t>
            </a:r>
            <a:r>
              <a:rPr lang="ru-RU" sz="1067" dirty="0" err="1">
                <a:solidFill>
                  <a:schemeClr val="tx1"/>
                </a:solidFill>
                <a:latin typeface="Vinnytsia Sans" panose="00000500000000000000" pitchFamily="50" charset="0"/>
              </a:rPr>
              <a:t>Забезпечено</a:t>
            </a:r>
            <a:r>
              <a:rPr lang="ru-RU" sz="1067" dirty="0">
                <a:solidFill>
                  <a:schemeClr val="tx1"/>
                </a:solidFill>
                <a:latin typeface="Vinnytsia Sans" panose="00000500000000000000" pitchFamily="50" charset="0"/>
              </a:rPr>
              <a:t> </a:t>
            </a:r>
            <a:r>
              <a:rPr lang="ru-RU" sz="1067" dirty="0" err="1">
                <a:solidFill>
                  <a:schemeClr val="tx1"/>
                </a:solidFill>
                <a:latin typeface="Vinnytsia Sans" panose="00000500000000000000" pitchFamily="50" charset="0"/>
              </a:rPr>
              <a:t>сприяння</a:t>
            </a:r>
            <a:r>
              <a:rPr lang="ru-RU" sz="1067" dirty="0">
                <a:solidFill>
                  <a:schemeClr val="tx1"/>
                </a:solidFill>
                <a:latin typeface="Vinnytsia Sans" panose="00000500000000000000" pitchFamily="50" charset="0"/>
              </a:rPr>
              <a:t> у </a:t>
            </a:r>
            <a:r>
              <a:rPr lang="ru-RU" sz="1067" dirty="0" err="1">
                <a:solidFill>
                  <a:schemeClr val="tx1"/>
                </a:solidFill>
                <a:latin typeface="Vinnytsia Sans" panose="00000500000000000000" pitchFamily="50" charset="0"/>
              </a:rPr>
              <a:t>проведенні</a:t>
            </a:r>
            <a:r>
              <a:rPr lang="ru-RU" sz="1067" dirty="0">
                <a:solidFill>
                  <a:schemeClr val="tx1"/>
                </a:solidFill>
                <a:latin typeface="Vinnytsia Sans" panose="00000500000000000000" pitchFamily="50" charset="0"/>
              </a:rPr>
              <a:t> </a:t>
            </a:r>
            <a:r>
              <a:rPr lang="ru-RU" sz="1067" dirty="0">
                <a:solidFill>
                  <a:schemeClr val="tx1"/>
                </a:solidFill>
                <a:latin typeface="Vinnytsia Sans" panose="00000500000000000000" pitchFamily="50" charset="0"/>
              </a:rPr>
              <a:t>6 </a:t>
            </a:r>
            <a:r>
              <a:rPr lang="ru-RU" sz="1067" dirty="0" err="1">
                <a:solidFill>
                  <a:schemeClr val="tx1"/>
                </a:solidFill>
                <a:latin typeface="Vinnytsia Sans" panose="00000500000000000000" pitchFamily="50" charset="0"/>
              </a:rPr>
              <a:t>загальних</a:t>
            </a:r>
            <a:r>
              <a:rPr lang="ru-RU" sz="1067" dirty="0">
                <a:solidFill>
                  <a:schemeClr val="tx1"/>
                </a:solidFill>
                <a:latin typeface="Vinnytsia Sans" panose="00000500000000000000" pitchFamily="50" charset="0"/>
              </a:rPr>
              <a:t> </a:t>
            </a:r>
            <a:r>
              <a:rPr lang="ru-RU" sz="1067" dirty="0" err="1">
                <a:solidFill>
                  <a:schemeClr val="tx1"/>
                </a:solidFill>
                <a:latin typeface="Vinnytsia Sans" panose="00000500000000000000" pitchFamily="50" charset="0"/>
              </a:rPr>
              <a:t>зборів</a:t>
            </a:r>
            <a:r>
              <a:rPr lang="ru-RU" sz="1067" dirty="0">
                <a:solidFill>
                  <a:schemeClr val="tx1"/>
                </a:solidFill>
                <a:latin typeface="Vinnytsia Sans" panose="00000500000000000000" pitchFamily="50" charset="0"/>
              </a:rPr>
              <a:t> </a:t>
            </a:r>
            <a:r>
              <a:rPr lang="ru-RU" sz="1067" dirty="0" err="1">
                <a:solidFill>
                  <a:schemeClr val="tx1"/>
                </a:solidFill>
                <a:latin typeface="Vinnytsia Sans" panose="00000500000000000000" pitchFamily="50" charset="0"/>
              </a:rPr>
              <a:t>громадян</a:t>
            </a:r>
            <a:r>
              <a:rPr lang="ru-RU" sz="1067" dirty="0">
                <a:solidFill>
                  <a:schemeClr val="tx1"/>
                </a:solidFill>
                <a:latin typeface="Vinnytsia Sans" panose="00000500000000000000" pitchFamily="50" charset="0"/>
              </a:rPr>
              <a:t> за </a:t>
            </a:r>
            <a:r>
              <a:rPr lang="ru-RU" sz="1067" dirty="0" err="1">
                <a:solidFill>
                  <a:schemeClr val="tx1"/>
                </a:solidFill>
                <a:latin typeface="Vinnytsia Sans" panose="00000500000000000000" pitchFamily="50" charset="0"/>
              </a:rPr>
              <a:t>місцем</a:t>
            </a:r>
            <a:r>
              <a:rPr lang="ru-RU" sz="1067" dirty="0">
                <a:solidFill>
                  <a:schemeClr val="tx1"/>
                </a:solidFill>
                <a:latin typeface="Vinnytsia Sans" panose="00000500000000000000" pitchFamily="50" charset="0"/>
              </a:rPr>
              <a:t> </a:t>
            </a:r>
            <a:r>
              <a:rPr lang="ru-RU" sz="1067" dirty="0" err="1">
                <a:solidFill>
                  <a:schemeClr val="tx1"/>
                </a:solidFill>
                <a:latin typeface="Vinnytsia Sans" panose="00000500000000000000" pitchFamily="50" charset="0"/>
              </a:rPr>
              <a:t>проживання</a:t>
            </a:r>
            <a:r>
              <a:rPr lang="ru-RU" sz="1067" dirty="0">
                <a:solidFill>
                  <a:schemeClr val="tx1"/>
                </a:solidFill>
                <a:latin typeface="Vinnytsia Sans" panose="00000500000000000000" pitchFamily="50" charset="0"/>
              </a:rPr>
              <a:t>.</a:t>
            </a:r>
            <a:endParaRPr lang="uk-UA" sz="1067" dirty="0">
              <a:solidFill>
                <a:schemeClr val="tx1"/>
              </a:solidFill>
              <a:latin typeface="Vinnytsia Sans" panose="00000500000000000000" pitchFamily="50" charset="0"/>
            </a:endParaRPr>
          </a:p>
          <a:p>
            <a:r>
              <a:rPr lang="uk-UA" sz="1067" dirty="0">
                <a:solidFill>
                  <a:schemeClr val="tx1"/>
                </a:solidFill>
                <a:latin typeface="Vinnytsia Sans" panose="00000500000000000000" pitchFamily="50" charset="0"/>
              </a:rPr>
              <a:t>4. 123 електронних петицій, з них: 85 оприлюднено,  </a:t>
            </a:r>
            <a:r>
              <a:rPr lang="uk-UA" sz="1067" dirty="0" err="1">
                <a:solidFill>
                  <a:schemeClr val="tx1"/>
                </a:solidFill>
                <a:latin typeface="Vinnytsia Sans" panose="00000500000000000000" pitchFamily="50" charset="0"/>
              </a:rPr>
              <a:t>відхилено</a:t>
            </a:r>
            <a:r>
              <a:rPr lang="uk-UA" sz="1067" dirty="0">
                <a:solidFill>
                  <a:schemeClr val="tx1"/>
                </a:solidFill>
                <a:latin typeface="Vinnytsia Sans" panose="00000500000000000000" pitchFamily="50" charset="0"/>
              </a:rPr>
              <a:t> - 38. Набрали понад 350 голосів 19 петицій.</a:t>
            </a:r>
            <a:r>
              <a:rPr lang="ru-RU" sz="1067" dirty="0">
                <a:solidFill>
                  <a:schemeClr val="tx1"/>
                </a:solidFill>
                <a:latin typeface="Vinnytsia Sans" panose="00000500000000000000" pitchFamily="50" charset="0"/>
              </a:rPr>
              <a:t>  </a:t>
            </a:r>
            <a:r>
              <a:rPr lang="ru-RU" sz="1067" dirty="0" err="1">
                <a:solidFill>
                  <a:schemeClr val="tx1"/>
                </a:solidFill>
                <a:latin typeface="Vinnytsia Sans" panose="00000500000000000000" pitchFamily="50" charset="0"/>
              </a:rPr>
              <a:t>Прийнято</a:t>
            </a:r>
            <a:r>
              <a:rPr lang="ru-RU" sz="1067" dirty="0">
                <a:solidFill>
                  <a:schemeClr val="tx1"/>
                </a:solidFill>
                <a:latin typeface="Vinnytsia Sans" panose="00000500000000000000" pitchFamily="50" charset="0"/>
              </a:rPr>
              <a:t> 1 </a:t>
            </a:r>
            <a:r>
              <a:rPr lang="ru-RU" sz="1067" dirty="0" err="1">
                <a:solidFill>
                  <a:schemeClr val="tx1"/>
                </a:solidFill>
                <a:latin typeface="Vinnytsia Sans" panose="00000500000000000000" pitchFamily="50" charset="0"/>
              </a:rPr>
              <a:t>рішення</a:t>
            </a:r>
            <a:r>
              <a:rPr lang="ru-RU" sz="1067" dirty="0">
                <a:solidFill>
                  <a:schemeClr val="tx1"/>
                </a:solidFill>
                <a:latin typeface="Vinnytsia Sans" panose="00000500000000000000" pitchFamily="50" charset="0"/>
              </a:rPr>
              <a:t> МР  </a:t>
            </a:r>
            <a:r>
              <a:rPr lang="ru-RU" sz="1067" dirty="0" err="1">
                <a:solidFill>
                  <a:schemeClr val="tx1"/>
                </a:solidFill>
                <a:latin typeface="Vinnytsia Sans" panose="00000500000000000000" pitchFamily="50" charset="0"/>
              </a:rPr>
              <a:t>від</a:t>
            </a:r>
            <a:r>
              <a:rPr lang="ru-RU" sz="1067" dirty="0">
                <a:solidFill>
                  <a:schemeClr val="tx1"/>
                </a:solidFill>
                <a:latin typeface="Vinnytsia Sans" panose="00000500000000000000" pitchFamily="50" charset="0"/>
              </a:rPr>
              <a:t> 27.10.2023 № 1924 (</a:t>
            </a:r>
            <a:r>
              <a:rPr lang="ru-RU" sz="1067" dirty="0" err="1">
                <a:solidFill>
                  <a:schemeClr val="tx1"/>
                </a:solidFill>
                <a:latin typeface="Vinnytsia Sans" panose="00000500000000000000" pitchFamily="50" charset="0"/>
              </a:rPr>
              <a:t>мораторій</a:t>
            </a:r>
            <a:r>
              <a:rPr lang="ru-RU" sz="1067" dirty="0">
                <a:solidFill>
                  <a:schemeClr val="tx1"/>
                </a:solidFill>
                <a:latin typeface="Vinnytsia Sans" panose="00000500000000000000" pitchFamily="50" charset="0"/>
              </a:rPr>
              <a:t> на </a:t>
            </a:r>
            <a:r>
              <a:rPr lang="ru-RU" sz="1067" dirty="0" err="1">
                <a:solidFill>
                  <a:schemeClr val="tx1"/>
                </a:solidFill>
                <a:latin typeface="Vinnytsia Sans" panose="00000500000000000000" pitchFamily="50" charset="0"/>
              </a:rPr>
              <a:t>російськомовний</a:t>
            </a:r>
            <a:r>
              <a:rPr lang="ru-RU" sz="1067" dirty="0">
                <a:solidFill>
                  <a:schemeClr val="tx1"/>
                </a:solidFill>
                <a:latin typeface="Vinnytsia Sans" panose="00000500000000000000" pitchFamily="50" charset="0"/>
              </a:rPr>
              <a:t> продукт). </a:t>
            </a:r>
          </a:p>
          <a:p>
            <a:r>
              <a:rPr lang="uk-UA" sz="1067" dirty="0">
                <a:solidFill>
                  <a:srgbClr val="FF0000"/>
                </a:solidFill>
                <a:latin typeface="Vinnytsia Sans" panose="00000500000000000000" pitchFamily="50" charset="0"/>
              </a:rPr>
              <a:t> </a:t>
            </a:r>
            <a:r>
              <a:rPr lang="uk-UA" sz="1067" dirty="0">
                <a:solidFill>
                  <a:schemeClr val="tx1"/>
                </a:solidFill>
                <a:latin typeface="Vinnytsia Sans" panose="00000500000000000000" pitchFamily="50" charset="0"/>
              </a:rPr>
              <a:t>5. </a:t>
            </a:r>
            <a:r>
              <a:rPr lang="uk-UA" sz="1067" dirty="0" err="1">
                <a:solidFill>
                  <a:schemeClr val="tx1"/>
                </a:solidFill>
                <a:latin typeface="Vinnytsia Sans" panose="00000500000000000000" pitchFamily="50" charset="0"/>
              </a:rPr>
              <a:t>Оглошений</a:t>
            </a:r>
            <a:r>
              <a:rPr lang="uk-UA" sz="1067" dirty="0">
                <a:solidFill>
                  <a:schemeClr val="tx1"/>
                </a:solidFill>
                <a:latin typeface="Vinnytsia Sans" panose="00000500000000000000" pitchFamily="50" charset="0"/>
              </a:rPr>
              <a:t> 9-й конкурс Бюджет громадських ініціатив ВМТГ. З липня 2023 року </a:t>
            </a:r>
            <a:r>
              <a:rPr lang="ru-RU" sz="1067" dirty="0" err="1">
                <a:solidFill>
                  <a:schemeClr val="tx1"/>
                </a:solidFill>
                <a:latin typeface="Vinnytsia Sans" panose="00000500000000000000" pitchFamily="50" charset="0"/>
              </a:rPr>
              <a:t>уповноваженим</a:t>
            </a:r>
            <a:r>
              <a:rPr lang="ru-RU" sz="1067" dirty="0">
                <a:solidFill>
                  <a:schemeClr val="tx1"/>
                </a:solidFill>
                <a:latin typeface="Vinnytsia Sans" panose="00000500000000000000" pitchFamily="50" charset="0"/>
              </a:rPr>
              <a:t> </a:t>
            </a:r>
            <a:r>
              <a:rPr lang="ru-RU" sz="1067" dirty="0" err="1">
                <a:solidFill>
                  <a:schemeClr val="tx1"/>
                </a:solidFill>
                <a:latin typeface="Vinnytsia Sans" panose="00000500000000000000" pitchFamily="50" charset="0"/>
              </a:rPr>
              <a:t>робочим</a:t>
            </a:r>
            <a:r>
              <a:rPr lang="ru-RU" sz="1067" dirty="0">
                <a:solidFill>
                  <a:schemeClr val="tx1"/>
                </a:solidFill>
                <a:latin typeface="Vinnytsia Sans" panose="00000500000000000000" pitchFamily="50" charset="0"/>
              </a:rPr>
              <a:t> органом </a:t>
            </a:r>
            <a:r>
              <a:rPr lang="ru-RU" sz="1067" dirty="0">
                <a:solidFill>
                  <a:schemeClr val="tx1"/>
                </a:solidFill>
                <a:latin typeface="Vinnytsia Sans" panose="00000500000000000000" pitchFamily="50" charset="0"/>
              </a:rPr>
              <a:t>конкурсу </a:t>
            </a:r>
            <a:r>
              <a:rPr lang="ru-RU" sz="1067" dirty="0" err="1">
                <a:solidFill>
                  <a:schemeClr val="tx1"/>
                </a:solidFill>
                <a:latin typeface="Vinnytsia Sans" panose="00000500000000000000" pitchFamily="50" charset="0"/>
              </a:rPr>
              <a:t>визначено</a:t>
            </a:r>
            <a:r>
              <a:rPr lang="ru-RU" sz="1067" dirty="0">
                <a:solidFill>
                  <a:schemeClr val="tx1"/>
                </a:solidFill>
                <a:latin typeface="Vinnytsia Sans" panose="00000500000000000000" pitchFamily="50" charset="0"/>
              </a:rPr>
              <a:t> </a:t>
            </a:r>
            <a:r>
              <a:rPr lang="ru-RU" sz="1067" dirty="0">
                <a:solidFill>
                  <a:schemeClr val="tx1"/>
                </a:solidFill>
                <a:latin typeface="Vinnytsia Sans" panose="00000500000000000000" pitchFamily="50" charset="0"/>
              </a:rPr>
              <a:t>департамент </a:t>
            </a:r>
            <a:r>
              <a:rPr lang="ru-RU" sz="1067" dirty="0" err="1">
                <a:solidFill>
                  <a:schemeClr val="tx1"/>
                </a:solidFill>
                <a:latin typeface="Vinnytsia Sans" panose="00000500000000000000" pitchFamily="50" charset="0"/>
              </a:rPr>
              <a:t>відновлення</a:t>
            </a:r>
            <a:r>
              <a:rPr lang="ru-RU" sz="1067" dirty="0">
                <a:solidFill>
                  <a:schemeClr val="tx1"/>
                </a:solidFill>
                <a:latin typeface="Vinnytsia Sans" panose="00000500000000000000" pitchFamily="50" charset="0"/>
              </a:rPr>
              <a:t> та </a:t>
            </a:r>
            <a:r>
              <a:rPr lang="ru-RU" sz="1067" dirty="0" err="1">
                <a:solidFill>
                  <a:schemeClr val="tx1"/>
                </a:solidFill>
                <a:latin typeface="Vinnytsia Sans" panose="00000500000000000000" pitchFamily="50" charset="0"/>
              </a:rPr>
              <a:t>розвитку</a:t>
            </a:r>
            <a:r>
              <a:rPr lang="ru-RU" sz="1067" dirty="0">
                <a:solidFill>
                  <a:schemeClr val="tx1"/>
                </a:solidFill>
                <a:latin typeface="Vinnytsia Sans" panose="00000500000000000000" pitchFamily="50" charset="0"/>
              </a:rPr>
              <a:t> </a:t>
            </a:r>
            <a:r>
              <a:rPr lang="ru-RU" sz="1067" dirty="0" err="1">
                <a:solidFill>
                  <a:schemeClr val="tx1"/>
                </a:solidFill>
                <a:latin typeface="Vinnytsia Sans" panose="00000500000000000000" pitchFamily="50" charset="0"/>
              </a:rPr>
              <a:t>міської</a:t>
            </a:r>
            <a:r>
              <a:rPr lang="ru-RU" sz="1067" dirty="0">
                <a:solidFill>
                  <a:schemeClr val="tx1"/>
                </a:solidFill>
                <a:latin typeface="Vinnytsia Sans" panose="00000500000000000000" pitchFamily="50" charset="0"/>
              </a:rPr>
              <a:t> </a:t>
            </a:r>
            <a:r>
              <a:rPr lang="ru-RU" sz="1067" dirty="0">
                <a:solidFill>
                  <a:schemeClr val="tx1"/>
                </a:solidFill>
                <a:latin typeface="Vinnytsia Sans" panose="00000500000000000000" pitchFamily="50" charset="0"/>
              </a:rPr>
              <a:t>ради.</a:t>
            </a:r>
            <a:endParaRPr lang="uk-UA" sz="1067" dirty="0">
              <a:solidFill>
                <a:schemeClr val="tx1"/>
              </a:solidFill>
              <a:latin typeface="Vinnytsia Sans" panose="00000500000000000000" pitchFamily="50" charset="0"/>
            </a:endParaRPr>
          </a:p>
          <a:p>
            <a:r>
              <a:rPr lang="uk-UA" sz="1067" dirty="0">
                <a:solidFill>
                  <a:schemeClr val="tx1"/>
                </a:solidFill>
                <a:latin typeface="Vinnytsia Sans" panose="00000500000000000000" pitchFamily="50" charset="0"/>
              </a:rPr>
              <a:t>6. Конкурс </a:t>
            </a:r>
            <a:r>
              <a:rPr lang="uk-UA" sz="1067" dirty="0" err="1">
                <a:solidFill>
                  <a:schemeClr val="tx1"/>
                </a:solidFill>
                <a:latin typeface="Vinnytsia Sans" panose="00000500000000000000" pitchFamily="50" charset="0"/>
              </a:rPr>
              <a:t>проєктів</a:t>
            </a:r>
            <a:r>
              <a:rPr lang="uk-UA" sz="1067" dirty="0">
                <a:solidFill>
                  <a:schemeClr val="tx1"/>
                </a:solidFill>
                <a:latin typeface="Vinnytsia Sans" panose="00000500000000000000" pitchFamily="50" charset="0"/>
              </a:rPr>
              <a:t> ІГС в </a:t>
            </a:r>
            <a:r>
              <a:rPr lang="uk-UA" sz="1067" dirty="0">
                <a:solidFill>
                  <a:schemeClr val="tx1"/>
                </a:solidFill>
                <a:latin typeface="Vinnytsia Sans" panose="00000500000000000000" pitchFamily="50" charset="0"/>
              </a:rPr>
              <a:t>2023 </a:t>
            </a:r>
            <a:r>
              <a:rPr lang="uk-UA" sz="1067" dirty="0">
                <a:solidFill>
                  <a:schemeClr val="tx1"/>
                </a:solidFill>
                <a:latin typeface="Vinnytsia Sans" panose="00000500000000000000" pitchFamily="50" charset="0"/>
              </a:rPr>
              <a:t>році не </a:t>
            </a:r>
            <a:r>
              <a:rPr lang="uk-UA" sz="1067" dirty="0">
                <a:solidFill>
                  <a:schemeClr val="tx1"/>
                </a:solidFill>
                <a:latin typeface="Vinnytsia Sans" panose="00000500000000000000" pitchFamily="50" charset="0"/>
              </a:rPr>
              <a:t>проводився.</a:t>
            </a:r>
            <a:endParaRPr lang="uk-UA" sz="1067" dirty="0">
              <a:solidFill>
                <a:schemeClr val="tx1"/>
              </a:solidFill>
              <a:latin typeface="Vinnytsia Sans" panose="00000500000000000000" pitchFamily="50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29494" y="3661512"/>
            <a:ext cx="3833161" cy="3457421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lvl="0"/>
            <a:r>
              <a:rPr lang="uk-UA" sz="1067" u="sng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innytsia Sans" panose="00000500000000000000" pitchFamily="50" charset="0"/>
              </a:rPr>
              <a:t>Виконано</a:t>
            </a:r>
            <a:r>
              <a:rPr lang="uk-UA" sz="1067" dirty="0">
                <a:solidFill>
                  <a:prstClr val="black"/>
                </a:solidFill>
                <a:latin typeface="Vinnytsia Sans" panose="00000500000000000000" pitchFamily="50" charset="0"/>
              </a:rPr>
              <a:t>:</a:t>
            </a:r>
          </a:p>
          <a:p>
            <a:pPr lvl="0"/>
            <a:r>
              <a:rPr lang="uk-UA" sz="1040" dirty="0">
                <a:solidFill>
                  <a:prstClr val="black"/>
                </a:solidFill>
                <a:latin typeface="Vinnytsia Sans" panose="00000500000000000000" pitchFamily="50" charset="0"/>
              </a:rPr>
              <a:t>1.Комплексна правоохоронна програма на 2022-2024 роки: 125 586,653 тис. грн.</a:t>
            </a:r>
          </a:p>
          <a:p>
            <a:pPr lvl="0"/>
            <a:r>
              <a:rPr lang="uk-UA" sz="1040" dirty="0">
                <a:solidFill>
                  <a:prstClr val="black"/>
                </a:solidFill>
                <a:latin typeface="Vinnytsia Sans" panose="00000500000000000000" pitchFamily="50" charset="0"/>
              </a:rPr>
              <a:t>2.Комплексна програма заходів із забезпечення діяльності громадських формувань з охорони громадського порядку у населених пунктах, що входять до ВМТГ на 2021 – 2023 роки​</a:t>
            </a:r>
            <a:r>
              <a:rPr lang="uk-UA" sz="1040" dirty="0">
                <a:solidFill>
                  <a:prstClr val="black"/>
                </a:solidFill>
                <a:latin typeface="Vinnytsia Sans" panose="00000500000000000000" pitchFamily="50" charset="0"/>
              </a:rPr>
              <a:t>: 592 </a:t>
            </a:r>
            <a:r>
              <a:rPr lang="uk-UA" sz="1040" dirty="0">
                <a:solidFill>
                  <a:prstClr val="black"/>
                </a:solidFill>
                <a:latin typeface="Vinnytsia Sans" panose="00000500000000000000" pitchFamily="50" charset="0"/>
              </a:rPr>
              <a:t>071, 82 грн.</a:t>
            </a:r>
          </a:p>
          <a:p>
            <a:pPr lvl="0"/>
            <a:r>
              <a:rPr lang="uk-UA" sz="1040" dirty="0">
                <a:solidFill>
                  <a:schemeClr val="tx1"/>
                </a:solidFill>
                <a:latin typeface="Vinnytsia Sans" panose="00000500000000000000" pitchFamily="50" charset="0"/>
              </a:rPr>
              <a:t>3.Підготовлено </a:t>
            </a:r>
            <a:r>
              <a:rPr lang="uk-UA" sz="1040" dirty="0" err="1">
                <a:solidFill>
                  <a:schemeClr val="tx1"/>
                </a:solidFill>
                <a:latin typeface="Vinnytsia Sans" panose="00000500000000000000" pitchFamily="50" charset="0"/>
              </a:rPr>
              <a:t>проєкт</a:t>
            </a:r>
            <a:r>
              <a:rPr lang="uk-UA" sz="1040" dirty="0">
                <a:solidFill>
                  <a:schemeClr val="tx1"/>
                </a:solidFill>
                <a:latin typeface="Vinnytsia Sans" panose="00000500000000000000" pitchFamily="50" charset="0"/>
              </a:rPr>
              <a:t> Комплексної програми заходів із забезпечення діяльності громадських формувань з охорони громадського порядку на 2024 – 2026 роки, який затверджено рішенням Вінницької міської ради  24.11.2023 № </a:t>
            </a:r>
            <a:r>
              <a:rPr lang="uk-UA" sz="1040" dirty="0">
                <a:solidFill>
                  <a:schemeClr val="tx1"/>
                </a:solidFill>
                <a:latin typeface="Vinnytsia Sans" panose="00000500000000000000" pitchFamily="50" charset="0"/>
              </a:rPr>
              <a:t>1972.</a:t>
            </a:r>
          </a:p>
          <a:p>
            <a:pPr lvl="0"/>
            <a:r>
              <a:rPr lang="uk-UA" sz="1040" dirty="0">
                <a:solidFill>
                  <a:prstClr val="black"/>
                </a:solidFill>
                <a:latin typeface="Vinnytsia Sans" panose="00000500000000000000" pitchFamily="50" charset="0"/>
              </a:rPr>
              <a:t>4. </a:t>
            </a:r>
            <a:r>
              <a:rPr lang="ru-RU" sz="1040" dirty="0" err="1">
                <a:solidFill>
                  <a:prstClr val="black"/>
                </a:solidFill>
                <a:latin typeface="Vinnytsia Sans" panose="00000500000000000000" pitchFamily="50" charset="0"/>
              </a:rPr>
              <a:t>Програма</a:t>
            </a:r>
            <a:r>
              <a:rPr lang="ru-RU" sz="1040" dirty="0">
                <a:solidFill>
                  <a:prstClr val="black"/>
                </a:solidFill>
                <a:latin typeface="Vinnytsia Sans" panose="00000500000000000000" pitchFamily="50" charset="0"/>
              </a:rPr>
              <a:t> </a:t>
            </a:r>
            <a:r>
              <a:rPr lang="ru-RU" sz="1040" dirty="0" err="1">
                <a:solidFill>
                  <a:prstClr val="black"/>
                </a:solidFill>
                <a:latin typeface="Vinnytsia Sans" panose="00000500000000000000" pitchFamily="50" charset="0"/>
              </a:rPr>
              <a:t>організаційного</a:t>
            </a:r>
            <a:r>
              <a:rPr lang="ru-RU" sz="1040" dirty="0">
                <a:solidFill>
                  <a:prstClr val="black"/>
                </a:solidFill>
                <a:latin typeface="Vinnytsia Sans" panose="00000500000000000000" pitchFamily="50" charset="0"/>
              </a:rPr>
              <a:t> </a:t>
            </a:r>
            <a:r>
              <a:rPr lang="ru-RU" sz="1040" dirty="0" err="1">
                <a:solidFill>
                  <a:prstClr val="black"/>
                </a:solidFill>
                <a:latin typeface="Vinnytsia Sans" panose="00000500000000000000" pitchFamily="50" charset="0"/>
              </a:rPr>
              <a:t>забезпечення</a:t>
            </a:r>
            <a:r>
              <a:rPr lang="ru-RU" sz="1040" dirty="0">
                <a:solidFill>
                  <a:prstClr val="black"/>
                </a:solidFill>
                <a:latin typeface="Vinnytsia Sans" panose="00000500000000000000" pitchFamily="50" charset="0"/>
              </a:rPr>
              <a:t> </a:t>
            </a:r>
            <a:r>
              <a:rPr lang="ru-RU" sz="1040" dirty="0" err="1">
                <a:solidFill>
                  <a:prstClr val="black"/>
                </a:solidFill>
                <a:latin typeface="Vinnytsia Sans" panose="00000500000000000000" pitchFamily="50" charset="0"/>
              </a:rPr>
              <a:t>діяльності</a:t>
            </a:r>
            <a:r>
              <a:rPr lang="ru-RU" sz="1040" dirty="0">
                <a:solidFill>
                  <a:prstClr val="black"/>
                </a:solidFill>
                <a:latin typeface="Vinnytsia Sans" panose="00000500000000000000" pitchFamily="50" charset="0"/>
              </a:rPr>
              <a:t> </a:t>
            </a:r>
            <a:r>
              <a:rPr lang="ru-RU" sz="1040" dirty="0" err="1">
                <a:solidFill>
                  <a:prstClr val="black"/>
                </a:solidFill>
                <a:latin typeface="Vinnytsia Sans" panose="00000500000000000000" pitchFamily="50" charset="0"/>
              </a:rPr>
              <a:t>судів</a:t>
            </a:r>
            <a:r>
              <a:rPr lang="ru-RU" sz="1040" dirty="0">
                <a:solidFill>
                  <a:prstClr val="black"/>
                </a:solidFill>
                <a:latin typeface="Vinnytsia Sans" panose="00000500000000000000" pitchFamily="50" charset="0"/>
              </a:rPr>
              <a:t> </a:t>
            </a:r>
            <a:r>
              <a:rPr lang="ru-RU" sz="1040" dirty="0" err="1">
                <a:solidFill>
                  <a:prstClr val="black"/>
                </a:solidFill>
                <a:latin typeface="Vinnytsia Sans" panose="00000500000000000000" pitchFamily="50" charset="0"/>
              </a:rPr>
              <a:t>Вінницької</a:t>
            </a:r>
            <a:r>
              <a:rPr lang="ru-RU" sz="1040" dirty="0">
                <a:solidFill>
                  <a:prstClr val="black"/>
                </a:solidFill>
                <a:latin typeface="Vinnytsia Sans" panose="00000500000000000000" pitchFamily="50" charset="0"/>
              </a:rPr>
              <a:t> </a:t>
            </a:r>
            <a:r>
              <a:rPr lang="ru-RU" sz="1040" dirty="0" err="1">
                <a:solidFill>
                  <a:prstClr val="black"/>
                </a:solidFill>
                <a:latin typeface="Vinnytsia Sans" panose="00000500000000000000" pitchFamily="50" charset="0"/>
              </a:rPr>
              <a:t>міської</a:t>
            </a:r>
            <a:r>
              <a:rPr lang="ru-RU" sz="1040" dirty="0">
                <a:solidFill>
                  <a:prstClr val="black"/>
                </a:solidFill>
                <a:latin typeface="Vinnytsia Sans" panose="00000500000000000000" pitchFamily="50" charset="0"/>
              </a:rPr>
              <a:t> </a:t>
            </a:r>
            <a:r>
              <a:rPr lang="ru-RU" sz="1040" dirty="0" err="1">
                <a:solidFill>
                  <a:prstClr val="black"/>
                </a:solidFill>
                <a:latin typeface="Vinnytsia Sans" panose="00000500000000000000" pitchFamily="50" charset="0"/>
              </a:rPr>
              <a:t>територіальної</a:t>
            </a:r>
            <a:r>
              <a:rPr lang="ru-RU" sz="1040" dirty="0">
                <a:solidFill>
                  <a:prstClr val="black"/>
                </a:solidFill>
                <a:latin typeface="Vinnytsia Sans" panose="00000500000000000000" pitchFamily="50" charset="0"/>
              </a:rPr>
              <a:t> </a:t>
            </a:r>
            <a:r>
              <a:rPr lang="ru-RU" sz="1040" dirty="0" err="1">
                <a:solidFill>
                  <a:prstClr val="black"/>
                </a:solidFill>
                <a:latin typeface="Vinnytsia Sans" panose="00000500000000000000" pitchFamily="50" charset="0"/>
              </a:rPr>
              <a:t>громади</a:t>
            </a:r>
            <a:r>
              <a:rPr lang="ru-RU" sz="1040" dirty="0">
                <a:solidFill>
                  <a:prstClr val="black"/>
                </a:solidFill>
                <a:latin typeface="Vinnytsia Sans" panose="00000500000000000000" pitchFamily="50" charset="0"/>
              </a:rPr>
              <a:t> на 2021-2023 роки - </a:t>
            </a:r>
            <a:r>
              <a:rPr lang="ru-RU" sz="1040" dirty="0" err="1">
                <a:solidFill>
                  <a:prstClr val="black"/>
                </a:solidFill>
                <a:latin typeface="Vinnytsia Sans" panose="00000500000000000000" pitchFamily="50" charset="0"/>
              </a:rPr>
              <a:t>виконано</a:t>
            </a:r>
            <a:r>
              <a:rPr lang="ru-RU" sz="1040" dirty="0">
                <a:solidFill>
                  <a:prstClr val="black"/>
                </a:solidFill>
                <a:latin typeface="Vinnytsia Sans" panose="00000500000000000000" pitchFamily="50" charset="0"/>
              </a:rPr>
              <a:t> на суму -  3 млн 300 тис. грн.</a:t>
            </a:r>
          </a:p>
          <a:p>
            <a:r>
              <a:rPr lang="uk-UA" sz="1040" dirty="0">
                <a:solidFill>
                  <a:prstClr val="black"/>
                </a:solidFill>
                <a:latin typeface="Vinnytsia Sans" panose="00000500000000000000" pitchFamily="50" charset="0"/>
              </a:rPr>
              <a:t>5. </a:t>
            </a:r>
            <a:r>
              <a:rPr lang="uk-UA" sz="1040" dirty="0">
                <a:solidFill>
                  <a:schemeClr val="tx1"/>
                </a:solidFill>
                <a:latin typeface="Vinnytsia Sans" panose="00000500000000000000" pitchFamily="50" charset="0"/>
              </a:rPr>
              <a:t>Програма для забезпечення виконання рішень суду на 2021-2025 роки, у </a:t>
            </a:r>
            <a:r>
              <a:rPr lang="uk-UA" sz="1040" dirty="0">
                <a:solidFill>
                  <a:schemeClr val="tx1"/>
                </a:solidFill>
                <a:latin typeface="Vinnytsia Sans" panose="00000500000000000000" pitchFamily="50" charset="0"/>
              </a:rPr>
              <a:t>2023 </a:t>
            </a:r>
            <a:r>
              <a:rPr lang="uk-UA" sz="1040" dirty="0">
                <a:solidFill>
                  <a:schemeClr val="tx1"/>
                </a:solidFill>
                <a:latin typeface="Vinnytsia Sans" panose="00000500000000000000" pitchFamily="50" charset="0"/>
              </a:rPr>
              <a:t>році виконано на суму -  3 696 </a:t>
            </a:r>
            <a:r>
              <a:rPr lang="uk-UA" sz="1040" dirty="0">
                <a:solidFill>
                  <a:schemeClr val="tx1"/>
                </a:solidFill>
                <a:latin typeface="Vinnytsia Sans" panose="00000500000000000000" pitchFamily="50" charset="0"/>
              </a:rPr>
              <a:t>375,88 млн </a:t>
            </a:r>
            <a:r>
              <a:rPr lang="uk-UA" sz="1040" dirty="0">
                <a:solidFill>
                  <a:schemeClr val="tx1"/>
                </a:solidFill>
                <a:latin typeface="Vinnytsia Sans" panose="00000500000000000000" pitchFamily="50" charset="0"/>
              </a:rPr>
              <a:t>грн</a:t>
            </a:r>
            <a:r>
              <a:rPr lang="uk-UA" sz="1040" dirty="0">
                <a:solidFill>
                  <a:schemeClr val="tx1"/>
                </a:solidFill>
                <a:latin typeface="Vinnytsia Sans" panose="00000500000000000000" pitchFamily="50" charset="0"/>
              </a:rPr>
              <a:t>.</a:t>
            </a:r>
            <a:endParaRPr lang="uk-UA" sz="1040" dirty="0">
              <a:solidFill>
                <a:srgbClr val="FF0000"/>
              </a:solidFill>
              <a:latin typeface="Vinnytsia Sans" panose="00000500000000000000" pitchFamily="50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950609" y="3862592"/>
            <a:ext cx="3212843" cy="3411511"/>
          </a:xfrm>
          <a:prstGeom prst="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uk-UA" sz="1027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innytsia Sans" panose="00000500000000000000" pitchFamily="50" charset="0"/>
              </a:rPr>
              <a:t>Виконано</a:t>
            </a:r>
            <a:r>
              <a:rPr lang="uk-UA" sz="1027" dirty="0">
                <a:solidFill>
                  <a:schemeClr val="tx1"/>
                </a:solidFill>
                <a:latin typeface="Vinnytsia Sans" panose="00000500000000000000" pitchFamily="50" charset="0"/>
              </a:rPr>
              <a:t>:</a:t>
            </a:r>
          </a:p>
          <a:p>
            <a:r>
              <a:rPr lang="uk-UA" sz="1027" dirty="0">
                <a:solidFill>
                  <a:schemeClr val="tx1"/>
                </a:solidFill>
                <a:latin typeface="Vinnytsia Sans" panose="00000500000000000000" pitchFamily="50" charset="0"/>
              </a:rPr>
              <a:t>1. Надані консультації первинної правової допомоги в </a:t>
            </a:r>
            <a:r>
              <a:rPr lang="uk-UA" sz="1027" dirty="0">
                <a:solidFill>
                  <a:schemeClr val="tx1"/>
                </a:solidFill>
                <a:latin typeface="Vinnytsia Sans" panose="00000500000000000000" pitchFamily="50" charset="0"/>
              </a:rPr>
              <a:t>телефонному </a:t>
            </a:r>
            <a:r>
              <a:rPr lang="uk-UA" sz="1027" dirty="0">
                <a:solidFill>
                  <a:schemeClr val="tx1"/>
                </a:solidFill>
                <a:latin typeface="Vinnytsia Sans" panose="00000500000000000000" pitchFamily="50" charset="0"/>
              </a:rPr>
              <a:t>режимі 379 особам, </a:t>
            </a:r>
            <a:r>
              <a:rPr lang="ru-RU" sz="1027" dirty="0" err="1">
                <a:solidFill>
                  <a:schemeClr val="tx1"/>
                </a:solidFill>
                <a:latin typeface="Vinnytsia Sans" panose="00000500000000000000" pitchFamily="50" charset="0"/>
              </a:rPr>
              <a:t>надана</a:t>
            </a:r>
            <a:r>
              <a:rPr lang="ru-RU" sz="1027" dirty="0">
                <a:solidFill>
                  <a:schemeClr val="tx1"/>
                </a:solidFill>
                <a:latin typeface="Vinnytsia Sans" panose="00000500000000000000" pitchFamily="50" charset="0"/>
              </a:rPr>
              <a:t> </a:t>
            </a:r>
            <a:r>
              <a:rPr lang="ru-RU" sz="1027" dirty="0" err="1">
                <a:solidFill>
                  <a:schemeClr val="tx1"/>
                </a:solidFill>
                <a:latin typeface="Vinnytsia Sans" panose="00000500000000000000" pitchFamily="50" charset="0"/>
              </a:rPr>
              <a:t>первинна</a:t>
            </a:r>
            <a:r>
              <a:rPr lang="ru-RU" sz="1027" dirty="0">
                <a:solidFill>
                  <a:schemeClr val="tx1"/>
                </a:solidFill>
                <a:latin typeface="Vinnytsia Sans" panose="00000500000000000000" pitchFamily="50" charset="0"/>
              </a:rPr>
              <a:t> </a:t>
            </a:r>
            <a:r>
              <a:rPr lang="ru-RU" sz="1027" dirty="0" err="1">
                <a:solidFill>
                  <a:schemeClr val="tx1"/>
                </a:solidFill>
                <a:latin typeface="Vinnytsia Sans" panose="00000500000000000000" pitchFamily="50" charset="0"/>
              </a:rPr>
              <a:t>правова</a:t>
            </a:r>
            <a:r>
              <a:rPr lang="ru-RU" sz="1027" dirty="0">
                <a:solidFill>
                  <a:schemeClr val="tx1"/>
                </a:solidFill>
                <a:latin typeface="Vinnytsia Sans" panose="00000500000000000000" pitchFamily="50" charset="0"/>
              </a:rPr>
              <a:t> </a:t>
            </a:r>
            <a:r>
              <a:rPr lang="ru-RU" sz="1027" dirty="0" err="1">
                <a:solidFill>
                  <a:schemeClr val="tx1"/>
                </a:solidFill>
                <a:latin typeface="Vinnytsia Sans" panose="00000500000000000000" pitchFamily="50" charset="0"/>
              </a:rPr>
              <a:t>допомога</a:t>
            </a:r>
            <a:r>
              <a:rPr lang="ru-RU" sz="1027" dirty="0">
                <a:solidFill>
                  <a:schemeClr val="tx1"/>
                </a:solidFill>
                <a:latin typeface="Vinnytsia Sans" panose="00000500000000000000" pitchFamily="50" charset="0"/>
              </a:rPr>
              <a:t> </a:t>
            </a:r>
            <a:r>
              <a:rPr lang="ru-RU" sz="1027" dirty="0">
                <a:solidFill>
                  <a:schemeClr val="tx1"/>
                </a:solidFill>
                <a:latin typeface="Vinnytsia Sans" panose="00000500000000000000" pitchFamily="50" charset="0"/>
              </a:rPr>
              <a:t>на </a:t>
            </a:r>
            <a:r>
              <a:rPr lang="ru-RU" sz="1027" dirty="0" err="1">
                <a:solidFill>
                  <a:schemeClr val="tx1"/>
                </a:solidFill>
                <a:latin typeface="Vinnytsia Sans" panose="00000500000000000000" pitchFamily="50" charset="0"/>
              </a:rPr>
              <a:t>особистому</a:t>
            </a:r>
            <a:r>
              <a:rPr lang="ru-RU" sz="1027" dirty="0">
                <a:solidFill>
                  <a:schemeClr val="tx1"/>
                </a:solidFill>
                <a:latin typeface="Vinnytsia Sans" panose="00000500000000000000" pitchFamily="50" charset="0"/>
              </a:rPr>
              <a:t> </a:t>
            </a:r>
            <a:r>
              <a:rPr lang="ru-RU" sz="1027" dirty="0" err="1">
                <a:solidFill>
                  <a:schemeClr val="tx1"/>
                </a:solidFill>
                <a:latin typeface="Vinnytsia Sans" panose="00000500000000000000" pitchFamily="50" charset="0"/>
              </a:rPr>
              <a:t>прийомі</a:t>
            </a:r>
            <a:r>
              <a:rPr lang="ru-RU" sz="1027" dirty="0">
                <a:solidFill>
                  <a:schemeClr val="tx1"/>
                </a:solidFill>
                <a:latin typeface="Vinnytsia Sans" panose="00000500000000000000" pitchFamily="50" charset="0"/>
              </a:rPr>
              <a:t> 3198 </a:t>
            </a:r>
            <a:r>
              <a:rPr lang="ru-RU" sz="1027" dirty="0" err="1">
                <a:solidFill>
                  <a:schemeClr val="tx1"/>
                </a:solidFill>
                <a:latin typeface="Vinnytsia Sans" panose="00000500000000000000" pitchFamily="50" charset="0"/>
              </a:rPr>
              <a:t>громадянам</a:t>
            </a:r>
            <a:r>
              <a:rPr lang="ru-RU" sz="1027" dirty="0">
                <a:solidFill>
                  <a:schemeClr val="tx1"/>
                </a:solidFill>
                <a:latin typeface="Vinnytsia Sans" panose="00000500000000000000" pitchFamily="50" charset="0"/>
              </a:rPr>
              <a:t>.</a:t>
            </a:r>
            <a:endParaRPr lang="uk-UA" sz="1027" dirty="0">
              <a:solidFill>
                <a:schemeClr val="tx1"/>
              </a:solidFill>
              <a:latin typeface="Vinnytsia Sans" panose="00000500000000000000" pitchFamily="50" charset="0"/>
            </a:endParaRPr>
          </a:p>
          <a:p>
            <a:r>
              <a:rPr lang="uk-UA" sz="1027" dirty="0">
                <a:solidFill>
                  <a:schemeClr val="tx1"/>
                </a:solidFill>
                <a:latin typeface="Vinnytsia Sans" panose="00000500000000000000" pitchFamily="50" charset="0"/>
              </a:rPr>
              <a:t>2. </a:t>
            </a:r>
            <a:r>
              <a:rPr lang="uk-UA" sz="1027" dirty="0">
                <a:solidFill>
                  <a:schemeClr val="tx1"/>
                </a:solidFill>
                <a:latin typeface="Vinnytsia Sans" panose="00000500000000000000" pitchFamily="50" charset="0"/>
              </a:rPr>
              <a:t>2</a:t>
            </a:r>
            <a:r>
              <a:rPr lang="uk-UA" sz="1027" dirty="0">
                <a:solidFill>
                  <a:schemeClr val="tx1"/>
                </a:solidFill>
                <a:latin typeface="Vinnytsia Sans" panose="00000500000000000000" pitchFamily="50" charset="0"/>
              </a:rPr>
              <a:t> внутрішніх аудити: 10 </a:t>
            </a:r>
            <a:r>
              <a:rPr lang="uk-UA" sz="1027" dirty="0">
                <a:solidFill>
                  <a:schemeClr val="tx1"/>
                </a:solidFill>
                <a:latin typeface="Vinnytsia Sans" panose="00000500000000000000" pitchFamily="50" charset="0"/>
              </a:rPr>
              <a:t>спостережень, </a:t>
            </a:r>
            <a:r>
              <a:rPr lang="uk-UA" sz="1027" dirty="0">
                <a:solidFill>
                  <a:schemeClr val="tx1"/>
                </a:solidFill>
                <a:latin typeface="Vinnytsia Sans" panose="00000500000000000000" pitchFamily="50" charset="0"/>
              </a:rPr>
              <a:t>14 сфер для вдосконалення, 5 </a:t>
            </a:r>
            <a:r>
              <a:rPr lang="uk-UA" sz="1027" dirty="0" err="1">
                <a:solidFill>
                  <a:schemeClr val="tx1"/>
                </a:solidFill>
                <a:latin typeface="Vinnytsia Sans" panose="00000500000000000000" pitchFamily="50" charset="0"/>
              </a:rPr>
              <a:t>невідповідностей</a:t>
            </a:r>
            <a:r>
              <a:rPr lang="uk-UA" sz="1027" dirty="0">
                <a:solidFill>
                  <a:schemeClr val="tx1"/>
                </a:solidFill>
                <a:latin typeface="Vinnytsia Sans" panose="00000500000000000000" pitchFamily="50" charset="0"/>
              </a:rPr>
              <a:t>. </a:t>
            </a:r>
            <a:r>
              <a:rPr lang="uk-UA" sz="1027" dirty="0">
                <a:solidFill>
                  <a:schemeClr val="tx1"/>
                </a:solidFill>
                <a:latin typeface="Vinnytsia Sans" panose="00000500000000000000" pitchFamily="50" charset="0"/>
              </a:rPr>
              <a:t>Направлені до виконання </a:t>
            </a:r>
            <a:r>
              <a:rPr lang="uk-UA" sz="1027" dirty="0">
                <a:solidFill>
                  <a:schemeClr val="tx1"/>
                </a:solidFill>
                <a:latin typeface="Vinnytsia Sans" panose="00000500000000000000" pitchFamily="50" charset="0"/>
              </a:rPr>
              <a:t>18 </a:t>
            </a:r>
            <a:r>
              <a:rPr lang="uk-UA" sz="1027" dirty="0">
                <a:solidFill>
                  <a:schemeClr val="tx1"/>
                </a:solidFill>
                <a:latin typeface="Vinnytsia Sans" panose="00000500000000000000" pitchFamily="50" charset="0"/>
              </a:rPr>
              <a:t>карток потенціалу поліпшення, </a:t>
            </a:r>
            <a:r>
              <a:rPr lang="uk-UA" sz="1027" dirty="0">
                <a:solidFill>
                  <a:schemeClr val="tx1"/>
                </a:solidFill>
                <a:latin typeface="Vinnytsia Sans" panose="00000500000000000000" pitchFamily="50" charset="0"/>
              </a:rPr>
              <a:t>5 карток </a:t>
            </a:r>
            <a:r>
              <a:rPr lang="uk-UA" sz="1027" dirty="0">
                <a:solidFill>
                  <a:schemeClr val="tx1"/>
                </a:solidFill>
                <a:latin typeface="Vinnytsia Sans" panose="00000500000000000000" pitchFamily="50" charset="0"/>
              </a:rPr>
              <a:t>невідповідності та </a:t>
            </a:r>
            <a:r>
              <a:rPr lang="uk-UA" sz="1027" dirty="0">
                <a:solidFill>
                  <a:schemeClr val="tx1"/>
                </a:solidFill>
                <a:latin typeface="Vinnytsia Sans" panose="00000500000000000000" pitchFamily="50" charset="0"/>
              </a:rPr>
              <a:t>5 карток </a:t>
            </a:r>
            <a:r>
              <a:rPr lang="uk-UA" sz="1027" dirty="0">
                <a:solidFill>
                  <a:schemeClr val="tx1"/>
                </a:solidFill>
                <a:latin typeface="Vinnytsia Sans" panose="00000500000000000000" pitchFamily="50" charset="0"/>
              </a:rPr>
              <a:t>коригувальних дій. Здійснена оцінка ризиків у </a:t>
            </a:r>
            <a:r>
              <a:rPr lang="uk-UA" sz="1027" dirty="0">
                <a:solidFill>
                  <a:schemeClr val="tx1"/>
                </a:solidFill>
                <a:latin typeface="Vinnytsia Sans" panose="00000500000000000000" pitchFamily="50" charset="0"/>
              </a:rPr>
              <a:t>36 </a:t>
            </a:r>
            <a:r>
              <a:rPr lang="uk-UA" sz="1027" dirty="0">
                <a:solidFill>
                  <a:schemeClr val="tx1"/>
                </a:solidFill>
                <a:latin typeface="Vinnytsia Sans" panose="00000500000000000000" pitchFamily="50" charset="0"/>
              </a:rPr>
              <a:t>ВО ВМР.</a:t>
            </a:r>
          </a:p>
          <a:p>
            <a:r>
              <a:rPr lang="uk-UA" sz="1027" dirty="0">
                <a:solidFill>
                  <a:schemeClr val="tx1"/>
                </a:solidFill>
                <a:latin typeface="Vinnytsia Sans" panose="00000500000000000000" pitchFamily="50" charset="0"/>
              </a:rPr>
              <a:t>3. </a:t>
            </a:r>
            <a:r>
              <a:rPr lang="ru-RU" sz="1027" dirty="0" err="1">
                <a:solidFill>
                  <a:schemeClr val="tx1"/>
                </a:solidFill>
                <a:latin typeface="Vinnytsia Sans" panose="00000500000000000000" pitchFamily="50" charset="0"/>
              </a:rPr>
              <a:t>Відкриті</a:t>
            </a:r>
            <a:r>
              <a:rPr lang="ru-RU" sz="1027" dirty="0">
                <a:solidFill>
                  <a:schemeClr val="tx1"/>
                </a:solidFill>
                <a:latin typeface="Vinnytsia Sans" panose="00000500000000000000" pitchFamily="50" charset="0"/>
              </a:rPr>
              <a:t> </a:t>
            </a:r>
            <a:r>
              <a:rPr lang="ru-RU" sz="1027" dirty="0" err="1">
                <a:solidFill>
                  <a:schemeClr val="tx1"/>
                </a:solidFill>
                <a:latin typeface="Vinnytsia Sans" panose="00000500000000000000" pitchFamily="50" charset="0"/>
              </a:rPr>
              <a:t>дані</a:t>
            </a:r>
            <a:r>
              <a:rPr lang="ru-RU" sz="1027" dirty="0">
                <a:solidFill>
                  <a:schemeClr val="tx1"/>
                </a:solidFill>
                <a:latin typeface="Vinnytsia Sans" panose="00000500000000000000" pitchFamily="50" charset="0"/>
              </a:rPr>
              <a:t>: 234 </a:t>
            </a:r>
            <a:r>
              <a:rPr lang="ru-RU" sz="1027" dirty="0" err="1">
                <a:solidFill>
                  <a:schemeClr val="tx1"/>
                </a:solidFill>
                <a:latin typeface="Vinnytsia Sans" panose="00000500000000000000" pitchFamily="50" charset="0"/>
              </a:rPr>
              <a:t>організації</a:t>
            </a:r>
            <a:r>
              <a:rPr lang="ru-RU" sz="1027" dirty="0">
                <a:solidFill>
                  <a:schemeClr val="tx1"/>
                </a:solidFill>
                <a:latin typeface="Vinnytsia Sans" panose="00000500000000000000" pitchFamily="50" charset="0"/>
              </a:rPr>
              <a:t>, </a:t>
            </a:r>
            <a:r>
              <a:rPr lang="ru-RU" sz="1027" dirty="0" err="1">
                <a:solidFill>
                  <a:schemeClr val="tx1"/>
                </a:solidFill>
                <a:latin typeface="Vinnytsia Sans" panose="00000500000000000000" pitchFamily="50" charset="0"/>
              </a:rPr>
              <a:t>оприлюднено</a:t>
            </a:r>
            <a:r>
              <a:rPr lang="ru-RU" sz="1027" dirty="0">
                <a:solidFill>
                  <a:schemeClr val="tx1"/>
                </a:solidFill>
                <a:latin typeface="Vinnytsia Sans" panose="00000500000000000000" pitchFamily="50" charset="0"/>
              </a:rPr>
              <a:t> 3957 </a:t>
            </a:r>
            <a:r>
              <a:rPr lang="ru-RU" sz="1027" dirty="0" err="1">
                <a:solidFill>
                  <a:schemeClr val="tx1"/>
                </a:solidFill>
                <a:latin typeface="Vinnytsia Sans" panose="00000500000000000000" pitchFamily="50" charset="0"/>
              </a:rPr>
              <a:t>наборів</a:t>
            </a:r>
            <a:r>
              <a:rPr lang="ru-RU" sz="1027" dirty="0">
                <a:solidFill>
                  <a:schemeClr val="tx1"/>
                </a:solidFill>
                <a:latin typeface="Vinnytsia Sans" panose="00000500000000000000" pitchFamily="50" charset="0"/>
              </a:rPr>
              <a:t> </a:t>
            </a:r>
            <a:r>
              <a:rPr lang="ru-RU" sz="1027" dirty="0" err="1">
                <a:solidFill>
                  <a:schemeClr val="tx1"/>
                </a:solidFill>
                <a:latin typeface="Vinnytsia Sans" panose="00000500000000000000" pitchFamily="50" charset="0"/>
              </a:rPr>
              <a:t>даних</a:t>
            </a:r>
            <a:r>
              <a:rPr lang="ru-RU" sz="1027" dirty="0">
                <a:solidFill>
                  <a:schemeClr val="tx1"/>
                </a:solidFill>
                <a:latin typeface="Vinnytsia Sans" panose="00000500000000000000" pitchFamily="50" charset="0"/>
              </a:rPr>
              <a:t>, у приватному </a:t>
            </a:r>
            <a:r>
              <a:rPr lang="ru-RU" sz="1027" dirty="0" err="1">
                <a:solidFill>
                  <a:schemeClr val="tx1"/>
                </a:solidFill>
                <a:latin typeface="Vinnytsia Sans" panose="00000500000000000000" pitchFamily="50" charset="0"/>
              </a:rPr>
              <a:t>режимі</a:t>
            </a:r>
            <a:r>
              <a:rPr lang="ru-RU" sz="1027" dirty="0">
                <a:solidFill>
                  <a:schemeClr val="tx1"/>
                </a:solidFill>
                <a:latin typeface="Vinnytsia Sans" panose="00000500000000000000" pitchFamily="50" charset="0"/>
              </a:rPr>
              <a:t> – 739 </a:t>
            </a:r>
            <a:r>
              <a:rPr lang="ru-RU" sz="1027" dirty="0" err="1">
                <a:solidFill>
                  <a:schemeClr val="tx1"/>
                </a:solidFill>
                <a:latin typeface="Vinnytsia Sans" panose="00000500000000000000" pitchFamily="50" charset="0"/>
              </a:rPr>
              <a:t>н.д</a:t>
            </a:r>
            <a:r>
              <a:rPr lang="ru-RU" sz="1027" dirty="0">
                <a:solidFill>
                  <a:schemeClr val="tx1"/>
                </a:solidFill>
                <a:latin typeface="Vinnytsia Sans" panose="00000500000000000000" pitchFamily="50" charset="0"/>
              </a:rPr>
              <a:t>.</a:t>
            </a:r>
          </a:p>
          <a:p>
            <a:r>
              <a:rPr lang="uk-UA" sz="1027" dirty="0">
                <a:solidFill>
                  <a:schemeClr val="tx1"/>
                </a:solidFill>
                <a:latin typeface="Vinnytsia Sans" panose="00000500000000000000" pitchFamily="50" charset="0"/>
              </a:rPr>
              <a:t>4.Адміністрування </a:t>
            </a:r>
            <a:r>
              <a:rPr lang="uk-UA" sz="1027" dirty="0" err="1">
                <a:solidFill>
                  <a:schemeClr val="tx1"/>
                </a:solidFill>
                <a:latin typeface="Vinnytsia Sans" panose="00000500000000000000" pitchFamily="50" charset="0"/>
              </a:rPr>
              <a:t>вебпорталу</a:t>
            </a:r>
            <a:r>
              <a:rPr lang="uk-UA" sz="1027" dirty="0">
                <a:solidFill>
                  <a:schemeClr val="tx1"/>
                </a:solidFill>
                <a:latin typeface="Vinnytsia Sans" panose="00000500000000000000" pitchFamily="50" charset="0"/>
              </a:rPr>
              <a:t> ВМР, (у </a:t>
            </a:r>
            <a:r>
              <a:rPr lang="uk-UA" sz="1027" dirty="0" err="1">
                <a:solidFill>
                  <a:schemeClr val="tx1"/>
                </a:solidFill>
                <a:latin typeface="Vinnytsia Sans" panose="00000500000000000000" pitchFamily="50" charset="0"/>
              </a:rPr>
              <a:t>т.ч</a:t>
            </a:r>
            <a:r>
              <a:rPr lang="uk-UA" sz="1027" dirty="0">
                <a:solidFill>
                  <a:schemeClr val="tx1"/>
                </a:solidFill>
                <a:latin typeface="Vinnytsia Sans" panose="00000500000000000000" pitchFamily="50" charset="0"/>
              </a:rPr>
              <a:t>. розділи БГІ, Вінницьких ІГС), 2 сторінки у </a:t>
            </a:r>
            <a:r>
              <a:rPr lang="uk-UA" sz="1027" dirty="0" err="1">
                <a:solidFill>
                  <a:schemeClr val="tx1"/>
                </a:solidFill>
                <a:latin typeface="Vinnytsia Sans" panose="00000500000000000000" pitchFamily="50" charset="0"/>
              </a:rPr>
              <a:t>Facebook</a:t>
            </a:r>
            <a:r>
              <a:rPr lang="uk-UA" sz="1027" dirty="0">
                <a:solidFill>
                  <a:schemeClr val="tx1"/>
                </a:solidFill>
                <a:latin typeface="Vinnytsia Sans" panose="00000500000000000000" pitchFamily="50" charset="0"/>
              </a:rPr>
              <a:t> та 1 сторінка в </a:t>
            </a:r>
            <a:r>
              <a:rPr lang="en-US" sz="1027" dirty="0">
                <a:solidFill>
                  <a:schemeClr val="tx1"/>
                </a:solidFill>
                <a:latin typeface="Vinnytsia Sans" panose="00000500000000000000" pitchFamily="50" charset="0"/>
              </a:rPr>
              <a:t>Instagram</a:t>
            </a:r>
            <a:r>
              <a:rPr lang="uk-UA" sz="1027" dirty="0">
                <a:solidFill>
                  <a:schemeClr val="tx1"/>
                </a:solidFill>
                <a:latin typeface="Vinnytsia Sans" panose="00000500000000000000" pitchFamily="50" charset="0"/>
              </a:rPr>
              <a:t>, Мапа коштів ВМТГ.</a:t>
            </a:r>
            <a:endParaRPr lang="uk-UA" sz="1027" dirty="0">
              <a:solidFill>
                <a:schemeClr val="tx1"/>
              </a:solidFill>
              <a:latin typeface="Vinnytsia Sans" panose="000005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5171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511</Words>
  <Application>Microsoft Office PowerPoint</Application>
  <PresentationFormat>Широкий екран</PresentationFormat>
  <Paragraphs>39</Paragraphs>
  <Slides>1</Slides>
  <Notes>1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Vinnytsia Sans</vt:lpstr>
      <vt:lpstr>Тема Office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Притолюк Олеся Павлівна</dc:creator>
  <cp:lastModifiedBy>Притолюк Олеся Павлівна</cp:lastModifiedBy>
  <cp:revision>1</cp:revision>
  <dcterms:created xsi:type="dcterms:W3CDTF">2024-02-09T09:25:54Z</dcterms:created>
  <dcterms:modified xsi:type="dcterms:W3CDTF">2024-02-09T09:26:36Z</dcterms:modified>
</cp:coreProperties>
</file>